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2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  <p:sldMasterId id="2147483733" r:id="rId2"/>
    <p:sldMasterId id="2147483746" r:id="rId3"/>
    <p:sldMasterId id="2147483758" r:id="rId4"/>
    <p:sldMasterId id="2147483770" r:id="rId5"/>
    <p:sldMasterId id="2147483784" r:id="rId6"/>
    <p:sldMasterId id="2147483796" r:id="rId7"/>
  </p:sldMasterIdLst>
  <p:notesMasterIdLst>
    <p:notesMasterId r:id="rId108"/>
  </p:notesMasterIdLst>
  <p:sldIdLst>
    <p:sldId id="256" r:id="rId8"/>
    <p:sldId id="276" r:id="rId9"/>
    <p:sldId id="286" r:id="rId10"/>
    <p:sldId id="282" r:id="rId11"/>
    <p:sldId id="287" r:id="rId12"/>
    <p:sldId id="288" r:id="rId13"/>
    <p:sldId id="283" r:id="rId14"/>
    <p:sldId id="257" r:id="rId15"/>
    <p:sldId id="260" r:id="rId16"/>
    <p:sldId id="289" r:id="rId17"/>
    <p:sldId id="292" r:id="rId18"/>
    <p:sldId id="293" r:id="rId19"/>
    <p:sldId id="261" r:id="rId20"/>
    <p:sldId id="267" r:id="rId21"/>
    <p:sldId id="268" r:id="rId22"/>
    <p:sldId id="279" r:id="rId23"/>
    <p:sldId id="280" r:id="rId24"/>
    <p:sldId id="281" r:id="rId25"/>
    <p:sldId id="295" r:id="rId26"/>
    <p:sldId id="350" r:id="rId27"/>
    <p:sldId id="484" r:id="rId28"/>
    <p:sldId id="269" r:id="rId29"/>
    <p:sldId id="270" r:id="rId30"/>
    <p:sldId id="271" r:id="rId31"/>
    <p:sldId id="272" r:id="rId32"/>
    <p:sldId id="273" r:id="rId33"/>
    <p:sldId id="274" r:id="rId34"/>
    <p:sldId id="275" r:id="rId35"/>
    <p:sldId id="351" r:id="rId36"/>
    <p:sldId id="352" r:id="rId37"/>
    <p:sldId id="408" r:id="rId38"/>
    <p:sldId id="409" r:id="rId39"/>
    <p:sldId id="410" r:id="rId40"/>
    <p:sldId id="411" r:id="rId41"/>
    <p:sldId id="412" r:id="rId42"/>
    <p:sldId id="413" r:id="rId43"/>
    <p:sldId id="414" r:id="rId44"/>
    <p:sldId id="415" r:id="rId45"/>
    <p:sldId id="416" r:id="rId46"/>
    <p:sldId id="417" r:id="rId47"/>
    <p:sldId id="418" r:id="rId48"/>
    <p:sldId id="420" r:id="rId49"/>
    <p:sldId id="421" r:id="rId50"/>
    <p:sldId id="422" r:id="rId51"/>
    <p:sldId id="423" r:id="rId52"/>
    <p:sldId id="426" r:id="rId53"/>
    <p:sldId id="427" r:id="rId54"/>
    <p:sldId id="428" r:id="rId55"/>
    <p:sldId id="429" r:id="rId56"/>
    <p:sldId id="430" r:id="rId57"/>
    <p:sldId id="431" r:id="rId58"/>
    <p:sldId id="432" r:id="rId59"/>
    <p:sldId id="433" r:id="rId60"/>
    <p:sldId id="434" r:id="rId61"/>
    <p:sldId id="435" r:id="rId62"/>
    <p:sldId id="436" r:id="rId63"/>
    <p:sldId id="437" r:id="rId64"/>
    <p:sldId id="438" r:id="rId65"/>
    <p:sldId id="449" r:id="rId66"/>
    <p:sldId id="450" r:id="rId67"/>
    <p:sldId id="451" r:id="rId68"/>
    <p:sldId id="452" r:id="rId69"/>
    <p:sldId id="453" r:id="rId70"/>
    <p:sldId id="454" r:id="rId71"/>
    <p:sldId id="455" r:id="rId72"/>
    <p:sldId id="456" r:id="rId73"/>
    <p:sldId id="457" r:id="rId74"/>
    <p:sldId id="458" r:id="rId75"/>
    <p:sldId id="459" r:id="rId76"/>
    <p:sldId id="460" r:id="rId77"/>
    <p:sldId id="461" r:id="rId78"/>
    <p:sldId id="462" r:id="rId79"/>
    <p:sldId id="463" r:id="rId80"/>
    <p:sldId id="464" r:id="rId81"/>
    <p:sldId id="465" r:id="rId82"/>
    <p:sldId id="466" r:id="rId83"/>
    <p:sldId id="467" r:id="rId84"/>
    <p:sldId id="468" r:id="rId85"/>
    <p:sldId id="469" r:id="rId86"/>
    <p:sldId id="470" r:id="rId87"/>
    <p:sldId id="471" r:id="rId88"/>
    <p:sldId id="472" r:id="rId89"/>
    <p:sldId id="473" r:id="rId90"/>
    <p:sldId id="474" r:id="rId91"/>
    <p:sldId id="475" r:id="rId92"/>
    <p:sldId id="476" r:id="rId93"/>
    <p:sldId id="477" r:id="rId94"/>
    <p:sldId id="478" r:id="rId95"/>
    <p:sldId id="479" r:id="rId96"/>
    <p:sldId id="480" r:id="rId97"/>
    <p:sldId id="481" r:id="rId98"/>
    <p:sldId id="440" r:id="rId99"/>
    <p:sldId id="441" r:id="rId100"/>
    <p:sldId id="442" r:id="rId101"/>
    <p:sldId id="443" r:id="rId102"/>
    <p:sldId id="444" r:id="rId103"/>
    <p:sldId id="445" r:id="rId104"/>
    <p:sldId id="404" r:id="rId105"/>
    <p:sldId id="482" r:id="rId106"/>
    <p:sldId id="483" r:id="rId10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85613" autoAdjust="0"/>
  </p:normalViewPr>
  <p:slideViewPr>
    <p:cSldViewPr>
      <p:cViewPr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120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9.xml"/><Relationship Id="rId21" Type="http://schemas.openxmlformats.org/officeDocument/2006/relationships/slide" Target="slides/slide14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63" Type="http://schemas.openxmlformats.org/officeDocument/2006/relationships/slide" Target="slides/slide56.xml"/><Relationship Id="rId68" Type="http://schemas.openxmlformats.org/officeDocument/2006/relationships/slide" Target="slides/slide61.xml"/><Relationship Id="rId84" Type="http://schemas.openxmlformats.org/officeDocument/2006/relationships/slide" Target="slides/slide77.xml"/><Relationship Id="rId89" Type="http://schemas.openxmlformats.org/officeDocument/2006/relationships/slide" Target="slides/slide82.xml"/><Relationship Id="rId1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07" Type="http://schemas.openxmlformats.org/officeDocument/2006/relationships/slide" Target="slides/slide100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slide" Target="slides/slide59.xml"/><Relationship Id="rId74" Type="http://schemas.openxmlformats.org/officeDocument/2006/relationships/slide" Target="slides/slide67.xml"/><Relationship Id="rId79" Type="http://schemas.openxmlformats.org/officeDocument/2006/relationships/slide" Target="slides/slide72.xml"/><Relationship Id="rId87" Type="http://schemas.openxmlformats.org/officeDocument/2006/relationships/slide" Target="slides/slide80.xml"/><Relationship Id="rId102" Type="http://schemas.openxmlformats.org/officeDocument/2006/relationships/slide" Target="slides/slide95.xml"/><Relationship Id="rId110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54.xml"/><Relationship Id="rId82" Type="http://schemas.openxmlformats.org/officeDocument/2006/relationships/slide" Target="slides/slide75.xml"/><Relationship Id="rId90" Type="http://schemas.openxmlformats.org/officeDocument/2006/relationships/slide" Target="slides/slide83.xml"/><Relationship Id="rId95" Type="http://schemas.openxmlformats.org/officeDocument/2006/relationships/slide" Target="slides/slide88.xml"/><Relationship Id="rId19" Type="http://schemas.openxmlformats.org/officeDocument/2006/relationships/slide" Target="slides/slide1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slide" Target="slides/slide62.xml"/><Relationship Id="rId77" Type="http://schemas.openxmlformats.org/officeDocument/2006/relationships/slide" Target="slides/slide70.xml"/><Relationship Id="rId100" Type="http://schemas.openxmlformats.org/officeDocument/2006/relationships/slide" Target="slides/slide93.xml"/><Relationship Id="rId105" Type="http://schemas.openxmlformats.org/officeDocument/2006/relationships/slide" Target="slides/slide98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72" Type="http://schemas.openxmlformats.org/officeDocument/2006/relationships/slide" Target="slides/slide65.xml"/><Relationship Id="rId80" Type="http://schemas.openxmlformats.org/officeDocument/2006/relationships/slide" Target="slides/slide73.xml"/><Relationship Id="rId85" Type="http://schemas.openxmlformats.org/officeDocument/2006/relationships/slide" Target="slides/slide78.xml"/><Relationship Id="rId93" Type="http://schemas.openxmlformats.org/officeDocument/2006/relationships/slide" Target="slides/slide86.xml"/><Relationship Id="rId98" Type="http://schemas.openxmlformats.org/officeDocument/2006/relationships/slide" Target="slides/slide9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slide" Target="slides/slide60.xml"/><Relationship Id="rId103" Type="http://schemas.openxmlformats.org/officeDocument/2006/relationships/slide" Target="slides/slide96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slide" Target="slides/slide63.xml"/><Relationship Id="rId75" Type="http://schemas.openxmlformats.org/officeDocument/2006/relationships/slide" Target="slides/slide68.xml"/><Relationship Id="rId83" Type="http://schemas.openxmlformats.org/officeDocument/2006/relationships/slide" Target="slides/slide76.xml"/><Relationship Id="rId88" Type="http://schemas.openxmlformats.org/officeDocument/2006/relationships/slide" Target="slides/slide81.xml"/><Relationship Id="rId91" Type="http://schemas.openxmlformats.org/officeDocument/2006/relationships/slide" Target="slides/slide84.xml"/><Relationship Id="rId96" Type="http://schemas.openxmlformats.org/officeDocument/2006/relationships/slide" Target="slides/slide89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106" Type="http://schemas.openxmlformats.org/officeDocument/2006/relationships/slide" Target="slides/slide99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73" Type="http://schemas.openxmlformats.org/officeDocument/2006/relationships/slide" Target="slides/slide66.xml"/><Relationship Id="rId78" Type="http://schemas.openxmlformats.org/officeDocument/2006/relationships/slide" Target="slides/slide71.xml"/><Relationship Id="rId81" Type="http://schemas.openxmlformats.org/officeDocument/2006/relationships/slide" Target="slides/slide74.xml"/><Relationship Id="rId86" Type="http://schemas.openxmlformats.org/officeDocument/2006/relationships/slide" Target="slides/slide79.xml"/><Relationship Id="rId94" Type="http://schemas.openxmlformats.org/officeDocument/2006/relationships/slide" Target="slides/slide87.xml"/><Relationship Id="rId99" Type="http://schemas.openxmlformats.org/officeDocument/2006/relationships/slide" Target="slides/slide92.xml"/><Relationship Id="rId101" Type="http://schemas.openxmlformats.org/officeDocument/2006/relationships/slide" Target="slides/slide9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39" Type="http://schemas.openxmlformats.org/officeDocument/2006/relationships/slide" Target="slides/slide32.xml"/><Relationship Id="rId109" Type="http://schemas.openxmlformats.org/officeDocument/2006/relationships/presProps" Target="presProps.xml"/><Relationship Id="rId34" Type="http://schemas.openxmlformats.org/officeDocument/2006/relationships/slide" Target="slides/slide27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76" Type="http://schemas.openxmlformats.org/officeDocument/2006/relationships/slide" Target="slides/slide69.xml"/><Relationship Id="rId97" Type="http://schemas.openxmlformats.org/officeDocument/2006/relationships/slide" Target="slides/slide90.xml"/><Relationship Id="rId104" Type="http://schemas.openxmlformats.org/officeDocument/2006/relationships/slide" Target="slides/slide97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64.xml"/><Relationship Id="rId92" Type="http://schemas.openxmlformats.org/officeDocument/2006/relationships/slide" Target="slides/slide8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BB0F0-44AD-4F2E-A52A-B489C05E861C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D28EF-D88A-44EB-8750-54B28CE44A0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9376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Istorijsko</a:t>
            </a:r>
            <a:r>
              <a:rPr lang="en-US" baseline="0" dirty="0" smtClean="0"/>
              <a:t> iskustvo nas uci...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D28EF-D88A-44EB-8750-54B28CE44A0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1214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sr-Cyrl-BA" dirty="0" smtClean="0"/>
              <a:t>Појава групе нових социјалних болести није у потпуности заменила класичне заразне болести.....</a:t>
            </a:r>
            <a:endParaRPr lang="sr-Cyrl-RS" dirty="0" smtClean="0"/>
          </a:p>
          <a:p>
            <a:pPr eaLnBrk="1" hangingPunct="1"/>
            <a:endParaRPr lang="en-US" b="1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sr-Cyrl-RS" smtClean="0"/>
              <a:t>Образац терета који се може приписати фактор</a:t>
            </a:r>
            <a:r>
              <a:rPr lang="sr-Cyrl-BA" smtClean="0"/>
              <a:t>има</a:t>
            </a:r>
            <a:r>
              <a:rPr lang="sr-Cyrl-RS" smtClean="0"/>
              <a:t> ризика варира према старости и током времена</a:t>
            </a:r>
          </a:p>
        </p:txBody>
      </p:sp>
      <p:sp>
        <p:nvSpPr>
          <p:cNvPr id="19149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6D3DD88C-FC31-4E27-B967-FAC58BD05A2D}" type="slidenum">
              <a:rPr lang="sr-Cyrl-RS">
                <a:solidFill>
                  <a:srgbClr val="000000"/>
                </a:solidFill>
              </a:rPr>
              <a:pPr/>
              <a:t>37</a:t>
            </a:fld>
            <a:endParaRPr lang="sr-Cyrl-R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2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r-Cyrl-RS" smtClean="0"/>
          </a:p>
        </p:txBody>
      </p:sp>
      <p:sp>
        <p:nvSpPr>
          <p:cNvPr id="1925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C6001F85-1D79-4736-8DFF-A1CD932F739F}" type="slidenum">
              <a:rPr lang="sr-Cyrl-RS">
                <a:solidFill>
                  <a:srgbClr val="000000"/>
                </a:solidFill>
              </a:rPr>
              <a:pPr/>
              <a:t>45</a:t>
            </a:fld>
            <a:endParaRPr lang="sr-Cyrl-R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latin typeface="Calibri" pitchFamily="34" charset="0"/>
                <a:cs typeface="Calibri" pitchFamily="34" charset="0"/>
              </a:rPr>
              <a:t>П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о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умирању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од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ове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врсте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рака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код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жена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налази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петом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месту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у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Европи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после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Румуније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Молдавије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Бугарске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GB" dirty="0" err="1" smtClean="0">
                <a:latin typeface="Calibri" pitchFamily="34" charset="0"/>
                <a:cs typeface="Calibri" pitchFamily="34" charset="0"/>
              </a:rPr>
              <a:t>Литваније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8EC94-29BC-4F14-8184-B0DF294CB63B}" type="slidenum">
              <a:rPr lang="en-US" smtClean="0">
                <a:solidFill>
                  <a:prstClr val="black"/>
                </a:solidFill>
              </a:rPr>
              <a:pPr/>
              <a:t>80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F35E6540-0AC9-419A-989F-F0FCC4B9F2D5}" type="slidenum">
              <a:rPr lang="en-US">
                <a:solidFill>
                  <a:prstClr val="black"/>
                </a:solidFill>
                <a:ea typeface="Microsoft YaHei" charset="-122"/>
              </a:rPr>
              <a:pPr/>
              <a:t>84</a:t>
            </a:fld>
            <a:endParaRPr lang="en-US">
              <a:solidFill>
                <a:prstClr val="black"/>
              </a:solidFill>
              <a:ea typeface="Microsoft YaHei" charset="-122"/>
            </a:endParaRPr>
          </a:p>
        </p:txBody>
      </p:sp>
      <p:sp>
        <p:nvSpPr>
          <p:cNvPr id="68611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68612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0A42AD6A-9F3B-403D-B1D5-C6E85F0E3377}" type="slidenum">
              <a:rPr lang="en-US">
                <a:solidFill>
                  <a:prstClr val="black"/>
                </a:solidFill>
                <a:ea typeface="Microsoft YaHei" charset="-122"/>
              </a:rPr>
              <a:pPr/>
              <a:t>85</a:t>
            </a:fld>
            <a:endParaRPr lang="en-US">
              <a:solidFill>
                <a:prstClr val="black"/>
              </a:solidFill>
              <a:ea typeface="Microsoft YaHei" charset="-122"/>
            </a:endParaRPr>
          </a:p>
        </p:txBody>
      </p:sp>
      <p:sp>
        <p:nvSpPr>
          <p:cNvPr id="70659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70660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0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fld id="{91414881-CCFC-4DC4-B6B7-96275F28267D}" type="slidenum">
              <a:rPr lang="en-US">
                <a:solidFill>
                  <a:prstClr val="black"/>
                </a:solidFill>
              </a:rPr>
              <a:pPr/>
              <a:t>86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6083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8825" cy="3425825"/>
          </a:xfrm>
          <a:solidFill>
            <a:srgbClr val="FFFFFF"/>
          </a:solidFill>
          <a:ln/>
        </p:spPr>
      </p:sp>
      <p:sp>
        <p:nvSpPr>
          <p:cNvPr id="46084" name="Text Box 2"/>
          <p:cNvSpPr txBox="1">
            <a:spLocks noChangeArrowheads="1"/>
          </p:cNvSpPr>
          <p:nvPr/>
        </p:nvSpPr>
        <p:spPr bwMode="auto">
          <a:xfrm>
            <a:off x="685800" y="4343400"/>
            <a:ext cx="5483225" cy="4111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Obe HPV vakcine se primenjuju u tri doze u obliku intramuskularne injekcije. Drugu i treću dozu 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treba dati 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jedan do dva i šest meseci nakon prve doze. 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Ubrzan kalendar vakcinacije HPV se ne preporučuje.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Ne postoji maksimalni interval između doza. 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Ukoliko je HPV vakcinacija prekinuta, nema potrebe za ponavljanjem doza. 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Ukoliko je izvodljivo, istu HPV vakcinu treba dati za kompletiranje serije. Mećutim, ukoliko nije dostupna vakcina kojom je vakcinacija započeta, druga vrsta HPV va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k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cine može biti data da bi se serija upotpunila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.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Dve doze HPV4 indikovane su kod devojčica uzrasta 9 do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 1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3 godina (uključujući i 13 godinu) a dve doze HPV2 indikovane su kod devojčica uzrasta 9 do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 1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4 godina (uključijući i 14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 god.)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Reviziju kalendara primene HPV vakcina odnosno prelazak na dve doze ukoliko vakcinacija započinje kod devojčica uzrasta do 15 godina, preporuči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la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 je i SAGE SZO (Strateška savetodavna grupa eksperata). 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1100">
              <a:solidFill>
                <a:srgbClr val="000000"/>
              </a:solidFill>
              <a:latin typeface="Times New Roman" pitchFamily="16" charset="0"/>
            </a:endParaRP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Drugu dozu treba dati najranije šest meseci a najkasnije 24 meseca u odnosu na prvu dozu</a:t>
            </a: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z="1100">
              <a:solidFill>
                <a:srgbClr val="000000"/>
              </a:solidFill>
              <a:latin typeface="Times New Roman" pitchFamily="16" charset="0"/>
            </a:endParaRPr>
          </a:p>
          <a:p>
            <a:pPr>
              <a:spcBef>
                <a:spcPts val="413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Ukoliko vakcinacija započinje kod adolescentkinja sa navršenih 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 14 (1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5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)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 godina treba primeniti </a:t>
            </a:r>
            <a:r>
              <a:rPr lang="en-US" sz="1100">
                <a:solidFill>
                  <a:srgbClr val="000000"/>
                </a:solidFill>
                <a:latin typeface="Times New Roman" pitchFamily="16" charset="0"/>
              </a:rPr>
              <a:t>k</a:t>
            </a:r>
            <a:r>
              <a:rPr lang="en-GB" sz="1100">
                <a:solidFill>
                  <a:srgbClr val="000000"/>
                </a:solidFill>
                <a:latin typeface="Times New Roman" pitchFamily="16" charset="0"/>
              </a:rPr>
              <a:t>alendar sa tri doze.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3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sr-Cyrl-RS" smtClean="0"/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03612404-60F8-4DDD-9F48-8A181E3D4838}" type="slidenum">
              <a:rPr lang="sr-Cyrl-RS">
                <a:solidFill>
                  <a:srgbClr val="000000"/>
                </a:solidFill>
              </a:rPr>
              <a:pPr/>
              <a:t>97</a:t>
            </a:fld>
            <a:endParaRPr lang="sr-Cyrl-RS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Кроз  историју човечанства инфективне болести су имале велики утицај, па чак и мењале слику света: куга у Библијско вријеме, црна смрт у Средњем веку, шпански грип 1918. године, која је харала након завршетка </a:t>
            </a:r>
            <a:r>
              <a:rPr lang="sr-Cyrl-C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Првог</a:t>
            </a:r>
            <a:r>
              <a:rPr lang="sr-Latn-C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светског рата, а у најновије вријеме ХИВ инфекције и претња новим респираторним болестима, енцефалитисима, гастроентероколитисима, итд.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sr-Latn-C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Научници су средином прошлог века помислили да су савладали инфективне болести вакцинама и успешним антибиотицима, међутим на почетку ИИИ миленијума инфективне болести нове или старе у промењеном облику упозоравају нас да ћемо их још дуго стављати у први план медицинског интереса.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D28EF-D88A-44EB-8750-54B28CE44A0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74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98EC94-29BC-4F14-8184-B0DF294CB63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227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sr-Cyrl-BA" dirty="0" smtClean="0"/>
              <a:t>Индустријализација и урбанизација значајно су утицале на промену начина живота људи као и на природу њихових</a:t>
            </a:r>
            <a:r>
              <a:rPr lang="sr-Cyrl-BA" baseline="0" dirty="0" smtClean="0"/>
              <a:t> здравствених проблема. Настала су пово видљива померања у структури водећих узрока смрти, морбидитета и радне неспособности. Квб мб ....</a:t>
            </a:r>
            <a:endParaRPr lang="sr-Cyrl-RS" dirty="0" smtClean="0"/>
          </a:p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D28EF-D88A-44EB-8750-54B28CE44A0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1630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D28EF-D88A-44EB-8750-54B28CE44A0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4290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fld id="{7680AE3D-B301-407A-8C40-A46479655B17}" type="slidenum">
              <a:rPr lang="en-US" sz="1000">
                <a:solidFill>
                  <a:srgbClr val="1F497D"/>
                </a:solidFill>
              </a:rPr>
              <a:pPr/>
              <a:t>11</a:t>
            </a:fld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2"/>
                </a:solidFill>
                <a:latin typeface="Times New Roman" pitchFamily="18" charset="0"/>
              </a:defRPr>
            </a:lvl1pPr>
            <a:lvl2pPr marL="742950" indent="-285750">
              <a:defRPr sz="2800">
                <a:solidFill>
                  <a:schemeClr val="tx2"/>
                </a:solidFill>
                <a:latin typeface="Times New Roman" pitchFamily="18" charset="0"/>
              </a:defRPr>
            </a:lvl2pPr>
            <a:lvl3pPr marL="1143000" indent="-228600">
              <a:defRPr sz="2800">
                <a:solidFill>
                  <a:schemeClr val="tx2"/>
                </a:solidFill>
                <a:latin typeface="Times New Roman" pitchFamily="18" charset="0"/>
              </a:defRPr>
            </a:lvl3pPr>
            <a:lvl4pPr marL="1600200" indent="-228600">
              <a:defRPr sz="2800">
                <a:solidFill>
                  <a:schemeClr val="tx2"/>
                </a:solidFill>
                <a:latin typeface="Times New Roman" pitchFamily="18" charset="0"/>
              </a:defRPr>
            </a:lvl4pPr>
            <a:lvl5pPr marL="2057400" indent="-228600">
              <a:defRPr sz="2800">
                <a:solidFill>
                  <a:schemeClr val="tx2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fld id="{5FB7BE48-8414-4CE0-99CF-AB53F402182B}" type="slidenum">
              <a:rPr lang="en-US" sz="1000">
                <a:solidFill>
                  <a:srgbClr val="1F497D"/>
                </a:solidFill>
              </a:rPr>
              <a:pPr/>
              <a:t>12</a:t>
            </a:fld>
            <a:endParaRPr lang="en-US" sz="1000">
              <a:solidFill>
                <a:srgbClr val="1F497D"/>
              </a:solidFill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92150"/>
            <a:ext cx="4556125" cy="3416300"/>
          </a:xfrm>
          <a:ln cap="flat"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BA" dirty="0" smtClean="0"/>
              <a:t>Прелазак из преиндустријских</a:t>
            </a:r>
            <a:r>
              <a:rPr lang="sr-Cyrl-BA" baseline="0" dirty="0" smtClean="0"/>
              <a:t> аграрних заједница у индустријске мења слику доминантних фактора ризика....</a:t>
            </a:r>
          </a:p>
          <a:p>
            <a:r>
              <a:rPr lang="sr-Cyrl-BA" baseline="0" dirty="0" smtClean="0"/>
              <a:t>Посебну групу фактора ризика чине они који припадају индивидуалном понашању....</a:t>
            </a:r>
            <a:endParaRPr lang="sr-Cyrl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D28EF-D88A-44EB-8750-54B28CE44A0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7176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sr-Cyrl-BA" dirty="0" smtClean="0"/>
              <a:t>Појава групе нових социјалних болести није у потпуности заменила класичне заразне болести.....</a:t>
            </a:r>
            <a:endParaRPr lang="sr-Cyrl-RS" dirty="0" smtClean="0"/>
          </a:p>
          <a:p>
            <a:pPr eaLnBrk="1" hangingPunct="1"/>
            <a:endParaRPr lang="en-US" b="1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CC0-DFCF-4E03-9F8C-9057C17D594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759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10D9D1-99CA-42B6-BD84-E91988F5F77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6927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94653B-CD3D-4B0A-9BCE-507F18BFA2A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4054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43D049-22AB-4EE5-9B42-0616A236B0F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7675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EC6F47-BAF4-4E69-A6A9-48E6401646F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110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EF8C9E-0F6D-4D89-96F8-31D7ED94C1B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4839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C2D69-2E4C-4D96-8F9F-D7C2F3C4AC8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701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3805FB-906D-4F81-B359-45F3D99CA8F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2853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7CCD9-1D50-45FD-B06F-883FC93B427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06153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F1E4A-C9C2-4C85-B886-580C118408A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7044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DF154-95BB-457D-861C-1BDD14EE468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2510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219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685800" y="1828800"/>
            <a:ext cx="77724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557874-89D7-4827-A534-D110054A1D7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6426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967354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2987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3523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93557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3592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7151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74233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9313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18480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7232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5100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22D889-E896-4DEC-BE8D-57B52C135E87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>
              <a:solidFill>
                <a:srgbClr val="2DA2BF">
                  <a:tint val="2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DBEA70E-802D-4AC3-8736-73F43E3C2CC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1831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279269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white"/>
                </a:solidFill>
              </a:rPr>
              <a:pPr/>
              <a:t>9/1/2022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426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white"/>
                </a:solidFill>
              </a:rPr>
              <a:pPr/>
              <a:t>9/1/2022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710825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942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white"/>
                </a:solidFill>
              </a:rPr>
              <a:pPr/>
              <a:t>9/1/2022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4324141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2689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4249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22D889-E896-4DEC-BE8D-57B52C135E87}" type="datetimeFigureOut">
              <a:rPr lang="en-US" smtClean="0">
                <a:solidFill>
                  <a:prstClr val="white"/>
                </a:solidFill>
              </a:rPr>
              <a:pPr/>
              <a:t>9/1/2022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DBEA70E-802D-4AC3-8736-73F43E3C2CC9}" type="slidenum">
              <a:rPr lang="en-US" smtClean="0">
                <a:solidFill>
                  <a:prstClr val="white"/>
                </a:solidFill>
              </a:rPr>
              <a:pPr/>
              <a:t>‹#›</a:t>
            </a:fld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2337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8619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7888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F81C5C9-F185-4BBB-A340-6922092C6B44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A3D621E-11B7-4645-9677-403476AF2FF4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69621549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122E739-8CF6-41A1-856B-F46290E76362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E759C4F-FC27-4BF0-B05C-1D6DC389EFE1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6751469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E1A43B4-C23F-43D5-9224-DF1A930F7C9A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BC56305-052C-4823-B666-A908ED1ED2EE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36094546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5C609E57-3FEA-4373-85F4-273F76F09D76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EEC27AB-19A4-442F-ABCC-27CE7370D998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545786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9624354-C5FF-4EB8-A741-FA3B8D450C24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4E89C61-5E21-44C2-B019-DC4D068B586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1897235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EF4C3A5F-E41B-4541-B2A7-B5D510700D27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20DE1180-584E-43D0-BE34-7B49DB7E9F25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4983809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5039A40-D48C-408C-84A5-E21BEC6E4F0F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6527348-806A-4040-AC8A-37AFBF006D93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7707166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69CED41-D9E1-427B-953A-7DB91A48CABD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A2F1D15-922B-49D6-9DF9-D84AEF80C993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356005078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Cyrl-R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CC5214F-1826-4772-9BAC-BD46FBE4F742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483EC71-7DA0-4D19-8CFF-A6BE8B77DDF5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8053272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6E045DC-8517-48EC-A59F-2BA4B2CC0A39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2F8EDF9-2931-437C-BE0E-A93C5B8FC9CE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13894687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116BB9A-0381-4372-AE26-5796738C373A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ED6A0AB-7831-4439-B418-18B4D9559ECE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35690025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 rtlCol="0">
            <a:normAutofit/>
          </a:bodyPr>
          <a:lstStyle/>
          <a:p>
            <a:pPr lvl="0"/>
            <a:endParaRPr lang="sr-Latn-RS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FB4E908-5235-4493-8394-887766E6F2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78579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sr-Latn-R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0F8488C-E6FD-4810-83B8-2DD6D392CC9C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15671934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F5CED2B-C73C-457B-89DC-41B95ED7A336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7EDAD9C-D7B3-4B10-AFCB-74F98720A6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654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A1CBD9-A5BD-4F0A-989A-DA891ED4E59C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8D38D6-EA81-4B2C-A2EF-162D1F5B72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7526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E21CDB6-F9FA-434C-88DE-7A585BD66FA6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2D60760-E4EA-4EA7-B48D-C238B1F94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3944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909C-B702-4835-ADDE-AE6A48D32CE4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953B6-847B-4C1F-BA85-AB463DF7CB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12652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17344-5359-436E-81E3-066E9CD39DD0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928FD-9A78-4AD7-8B58-8CDF2C2218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7274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7CBE32-4C6E-4FCF-9A27-969992CDE984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629D4-7407-406E-86EC-0DBCA66A04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46418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CF6E9C7-D76D-4F43-BE74-B150F3879D1E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4970300-E7D1-44D0-8D98-D5CFA51116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6275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531FE-E902-407E-9B64-9858A43AD33F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5D6F9-B996-4E25-A8A3-D62F38E2AAB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14653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ound Single Corner Rectangle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963C5DB-C48A-4E31-9B5B-FA55E231B7DF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A78BA9A-946B-4E73-8B22-252D159D67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9195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8C0C3-C131-4147-8457-E1E506511A61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8A743-EA07-4EBC-A393-221567EEE42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79945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53E173-6F5F-498D-81C7-68DED50D325F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1B9A3-8F57-4B28-A01A-AA339DA920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3628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0858994C-B4E0-4DFA-A79E-7CB21E691614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DAFA661-B25C-41CB-AC06-A6B6937B5EFA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408127552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298EB1C-30C7-466C-B158-D871C36E7761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1BFCB06-B38D-469E-B4F9-5B37C9D77EE4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422880223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8CC496D-D757-4976-9CE3-F7D9B099C391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0A6ECBB-6A6A-4A41-89CE-6D24D3313BA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23022992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5AC0151-EDC3-4F7E-99DD-F6FE54E8CBB0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1F9D8B89-E3BB-428D-9243-7ACD8D8CE9A2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4234464845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D7D0919D-213A-4CD1-B430-D004023B86C4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CF91607D-306E-4963-976F-B3D864049214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66930643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4A3AF990-A3EE-4EA7-B9F7-13C9FE310285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78B60814-9988-4B20-963D-24F8FC1A92E1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2088507006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8B76A38-671D-487E-9901-D0CF352C86A3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92DF9B2-E915-4142-8C81-5BFA96082DF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4594120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6C1C4D48-52CF-4546-9EAD-271537462DD2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BCD8A43D-FD62-4CD5-AD18-2A0123E18014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76688840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sr-Cyrl-R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2F99A67-0A68-4ADE-9AD8-E15BFC448578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86E09C3-1227-4D05-A357-909A4E1310CC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132615523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93299C08-EFAA-441E-985E-2531C2BA1988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C8F97A9-5182-4087-A8AB-EB010A52E6CC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185978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Cyrl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A5DD5046-784A-4469-AC7E-D6D1A7C756F0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FAC73800-10DD-46B1-9BF0-D1CEBCA668A7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34995746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495800"/>
          </a:xfrm>
        </p:spPr>
        <p:txBody>
          <a:bodyPr rtlCol="0">
            <a:normAutofit/>
          </a:bodyPr>
          <a:lstStyle/>
          <a:p>
            <a:pPr lvl="0"/>
            <a:endParaRPr lang="sr-Latn-RS" noProof="0" smtClean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3251B2BB-3604-42BB-A902-D41A71D60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67572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sr-Latn-RS" noProof="0" smtClean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fld id="{8E392879-E39A-44BD-BF2B-0CB6A422E79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pitchFamily="34" charset="0"/>
              </a:defRPr>
            </a:lvl1pPr>
          </a:lstStyle>
          <a:p>
            <a:pPr>
              <a:defRPr/>
            </a:pPr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58134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13" Type="http://schemas.openxmlformats.org/officeDocument/2006/relationships/slideLayout" Target="../slideLayouts/slideLayout82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slideLayout" Target="../slideLayouts/slideLayout81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Relationship Id="rId14" Type="http://schemas.openxmlformats.org/officeDocument/2006/relationships/theme" Target="../theme/theme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C942BFC-C22B-42A2-9D07-245F328ADB4A}" type="datetimeFigureOut">
              <a:rPr lang="en-US" smtClean="0"/>
              <a:pPr/>
              <a:t>9/1/2022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578001-6AA6-4E51-8579-D0FE7A9A0CC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>
              <a:defRPr sz="1400" smtClean="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 smtClean="0">
                <a:solidFill>
                  <a:schemeClr val="tx1"/>
                </a:solidFill>
              </a:defRPr>
            </a:lvl1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 smtClean="0">
                <a:solidFill>
                  <a:schemeClr val="tx1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39CE188-F1CB-4B9A-AC15-4B8269A097EB}" type="slidenum">
              <a:rPr lang="en-US">
                <a:solidFill>
                  <a:srgbClr val="FFFFFF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  <p:grpSp>
        <p:nvGrpSpPr>
          <p:cNvPr id="1029" name="Group 9"/>
          <p:cNvGrpSpPr>
            <a:grpSpLocks/>
          </p:cNvGrpSpPr>
          <p:nvPr/>
        </p:nvGrpSpPr>
        <p:grpSpPr bwMode="auto">
          <a:xfrm>
            <a:off x="0" y="0"/>
            <a:ext cx="8478838" cy="6173788"/>
            <a:chOff x="0" y="0"/>
            <a:chExt cx="5341" cy="3889"/>
          </a:xfrm>
        </p:grpSpPr>
        <p:sp>
          <p:nvSpPr>
            <p:cNvPr id="1032" name="Freeform 5"/>
            <p:cNvSpPr>
              <a:spLocks/>
            </p:cNvSpPr>
            <p:nvPr/>
          </p:nvSpPr>
          <p:spPr bwMode="auto">
            <a:xfrm>
              <a:off x="0" y="0"/>
              <a:ext cx="3863" cy="3889"/>
            </a:xfrm>
            <a:custGeom>
              <a:avLst/>
              <a:gdLst>
                <a:gd name="T0" fmla="*/ 3862 w 3863"/>
                <a:gd name="T1" fmla="*/ 3418 h 3889"/>
                <a:gd name="T2" fmla="*/ 457 w 3863"/>
                <a:gd name="T3" fmla="*/ 0 h 3889"/>
                <a:gd name="T4" fmla="*/ 0 w 3863"/>
                <a:gd name="T5" fmla="*/ 0 h 3889"/>
                <a:gd name="T6" fmla="*/ 0 w 3863"/>
                <a:gd name="T7" fmla="*/ 481 h 3889"/>
                <a:gd name="T8" fmla="*/ 3394 w 3863"/>
                <a:gd name="T9" fmla="*/ 3888 h 3889"/>
                <a:gd name="T10" fmla="*/ 3862 w 3863"/>
                <a:gd name="T11" fmla="*/ 3418 h 38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863" h="3889">
                  <a:moveTo>
                    <a:pt x="3862" y="3418"/>
                  </a:moveTo>
                  <a:lnTo>
                    <a:pt x="457" y="0"/>
                  </a:lnTo>
                  <a:lnTo>
                    <a:pt x="0" y="0"/>
                  </a:lnTo>
                  <a:lnTo>
                    <a:pt x="0" y="481"/>
                  </a:lnTo>
                  <a:lnTo>
                    <a:pt x="3394" y="3888"/>
                  </a:lnTo>
                  <a:lnTo>
                    <a:pt x="3862" y="3418"/>
                  </a:lnTo>
                </a:path>
              </a:pathLst>
            </a:custGeom>
            <a:solidFill>
              <a:srgbClr val="264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FAFD00"/>
                </a:solidFill>
              </a:endParaRPr>
            </a:p>
          </p:txBody>
        </p:sp>
        <p:sp>
          <p:nvSpPr>
            <p:cNvPr id="1033" name="Freeform 6"/>
            <p:cNvSpPr>
              <a:spLocks/>
            </p:cNvSpPr>
            <p:nvPr/>
          </p:nvSpPr>
          <p:spPr bwMode="auto">
            <a:xfrm>
              <a:off x="860" y="0"/>
              <a:ext cx="3394" cy="3223"/>
            </a:xfrm>
            <a:custGeom>
              <a:avLst/>
              <a:gdLst>
                <a:gd name="T0" fmla="*/ 370 w 3394"/>
                <a:gd name="T1" fmla="*/ 0 h 3223"/>
                <a:gd name="T2" fmla="*/ 3393 w 3394"/>
                <a:gd name="T3" fmla="*/ 3036 h 3223"/>
                <a:gd name="T4" fmla="*/ 3208 w 3394"/>
                <a:gd name="T5" fmla="*/ 3222 h 3223"/>
                <a:gd name="T6" fmla="*/ 0 w 3394"/>
                <a:gd name="T7" fmla="*/ 0 h 3223"/>
                <a:gd name="T8" fmla="*/ 370 w 3394"/>
                <a:gd name="T9" fmla="*/ 0 h 32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94" h="3223">
                  <a:moveTo>
                    <a:pt x="370" y="0"/>
                  </a:moveTo>
                  <a:lnTo>
                    <a:pt x="3393" y="3036"/>
                  </a:lnTo>
                  <a:lnTo>
                    <a:pt x="3208" y="3222"/>
                  </a:lnTo>
                  <a:lnTo>
                    <a:pt x="0" y="0"/>
                  </a:lnTo>
                  <a:lnTo>
                    <a:pt x="370" y="0"/>
                  </a:lnTo>
                </a:path>
              </a:pathLst>
            </a:custGeom>
            <a:solidFill>
              <a:srgbClr val="264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FAFD00"/>
                </a:solidFill>
              </a:endParaRPr>
            </a:p>
          </p:txBody>
        </p:sp>
        <p:sp>
          <p:nvSpPr>
            <p:cNvPr id="2" name="Freeform 7"/>
            <p:cNvSpPr>
              <a:spLocks/>
            </p:cNvSpPr>
            <p:nvPr/>
          </p:nvSpPr>
          <p:spPr bwMode="auto">
            <a:xfrm>
              <a:off x="2187" y="0"/>
              <a:ext cx="2859" cy="2556"/>
            </a:xfrm>
            <a:custGeom>
              <a:avLst/>
              <a:gdLst>
                <a:gd name="T0" fmla="*/ 630 w 2859"/>
                <a:gd name="T1" fmla="*/ 0 h 2556"/>
                <a:gd name="T2" fmla="*/ 2858 w 2859"/>
                <a:gd name="T3" fmla="*/ 2238 h 2556"/>
                <a:gd name="T4" fmla="*/ 2543 w 2859"/>
                <a:gd name="T5" fmla="*/ 2555 h 2556"/>
                <a:gd name="T6" fmla="*/ 0 w 2859"/>
                <a:gd name="T7" fmla="*/ 0 h 2556"/>
                <a:gd name="T8" fmla="*/ 630 w 2859"/>
                <a:gd name="T9" fmla="*/ 0 h 25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59" h="2556">
                  <a:moveTo>
                    <a:pt x="630" y="0"/>
                  </a:moveTo>
                  <a:lnTo>
                    <a:pt x="2858" y="2238"/>
                  </a:lnTo>
                  <a:lnTo>
                    <a:pt x="2543" y="2555"/>
                  </a:lnTo>
                  <a:lnTo>
                    <a:pt x="0" y="0"/>
                  </a:lnTo>
                  <a:lnTo>
                    <a:pt x="630" y="0"/>
                  </a:lnTo>
                </a:path>
              </a:pathLst>
            </a:custGeom>
            <a:solidFill>
              <a:srgbClr val="264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FAFD00"/>
                </a:solidFill>
              </a:endParaRPr>
            </a:p>
          </p:txBody>
        </p:sp>
        <p:sp>
          <p:nvSpPr>
            <p:cNvPr id="3" name="Freeform 8"/>
            <p:cNvSpPr>
              <a:spLocks/>
            </p:cNvSpPr>
            <p:nvPr/>
          </p:nvSpPr>
          <p:spPr bwMode="auto">
            <a:xfrm>
              <a:off x="3055" y="0"/>
              <a:ext cx="2286" cy="2121"/>
            </a:xfrm>
            <a:custGeom>
              <a:avLst/>
              <a:gdLst>
                <a:gd name="T0" fmla="*/ 0 w 2286"/>
                <a:gd name="T1" fmla="*/ 0 h 2121"/>
                <a:gd name="T2" fmla="*/ 2111 w 2286"/>
                <a:gd name="T3" fmla="*/ 2120 h 2121"/>
                <a:gd name="T4" fmla="*/ 2285 w 2286"/>
                <a:gd name="T5" fmla="*/ 1945 h 2121"/>
                <a:gd name="T6" fmla="*/ 348 w 2286"/>
                <a:gd name="T7" fmla="*/ 0 h 2121"/>
                <a:gd name="T8" fmla="*/ 0 w 2286"/>
                <a:gd name="T9" fmla="*/ 0 h 2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86" h="2121">
                  <a:moveTo>
                    <a:pt x="0" y="0"/>
                  </a:moveTo>
                  <a:lnTo>
                    <a:pt x="2111" y="2120"/>
                  </a:lnTo>
                  <a:lnTo>
                    <a:pt x="2285" y="1945"/>
                  </a:lnTo>
                  <a:lnTo>
                    <a:pt x="348" y="0"/>
                  </a:lnTo>
                  <a:lnTo>
                    <a:pt x="0" y="0"/>
                  </a:lnTo>
                </a:path>
              </a:pathLst>
            </a:custGeom>
            <a:solidFill>
              <a:srgbClr val="264CB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rnd">
                  <a:solidFill>
                    <a:schemeClr val="tx1"/>
                  </a:solidFill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FAFD00"/>
                </a:solidFill>
              </a:endParaRPr>
            </a:p>
          </p:txBody>
        </p:sp>
      </p:grp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445894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Monotype Sort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»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5000"/>
        <a:buFont typeface="Monotype Sort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22D889-E896-4DEC-BE8D-57B52C135E8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EA70E-802D-4AC3-8736-73F43E3C2CC9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546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122D889-E896-4DEC-BE8D-57B52C135E87}" type="datetimeFigureOut">
              <a:rPr lang="en-US" smtClean="0">
                <a:solidFill>
                  <a:prstClr val="black"/>
                </a:solidFill>
              </a:rPr>
              <a:pPr/>
              <a:t>9/1/2022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DBEA70E-802D-4AC3-8736-73F43E3C2CC9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4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62" r:id="rId4"/>
    <p:sldLayoutId id="2147483763" r:id="rId5"/>
    <p:sldLayoutId id="2147483764" r:id="rId6"/>
    <p:sldLayoutId id="2147483765" r:id="rId7"/>
    <p:sldLayoutId id="2147483766" r:id="rId8"/>
    <p:sldLayoutId id="2147483767" r:id="rId9"/>
    <p:sldLayoutId id="2147483768" r:id="rId10"/>
    <p:sldLayoutId id="2147483769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sr-Cyrl-RS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C4D4949-195D-4641-9F9B-D4332585DCB1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CEF750F-9570-46A4-A2BF-252779DFF9F0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12361810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2" r:id="rId2"/>
    <p:sldLayoutId id="2147483773" r:id="rId3"/>
    <p:sldLayoutId id="2147483774" r:id="rId4"/>
    <p:sldLayoutId id="2147483775" r:id="rId5"/>
    <p:sldLayoutId id="2147483776" r:id="rId6"/>
    <p:sldLayoutId id="2147483777" r:id="rId7"/>
    <p:sldLayoutId id="2147483778" r:id="rId8"/>
    <p:sldLayoutId id="2147483779" r:id="rId9"/>
    <p:sldLayoutId id="2147483780" r:id="rId10"/>
    <p:sldLayoutId id="2147483781" r:id="rId11"/>
    <p:sldLayoutId id="2147483782" r:id="rId12"/>
    <p:sldLayoutId id="214748378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199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E3DED1">
                    <a:shade val="50000"/>
                  </a:srgb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8F08B362-B015-44E3-A772-577AC3E4A432}" type="datetimeFigureOut">
              <a:rPr lang="en-US"/>
              <a:pPr>
                <a:defRPr/>
              </a:pPr>
              <a:t>9/1/2022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E3DED1">
                    <a:shade val="50000"/>
                  </a:srgb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rgbClr val="E3DED1">
                    <a:shade val="50000"/>
                  </a:srgb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73FC4D2D-C895-4B16-9D13-4428C5DF48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070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sr-Cyrl-RS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Cyrl-R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FDB78292-7F0B-4759-B2F6-3AA9468C5F9E}" type="datetimeFigureOut">
              <a:rPr lang="sr-Cyrl-RS"/>
              <a:pPr>
                <a:defRPr/>
              </a:pPr>
              <a:t>1.9.2022</a:t>
            </a:fld>
            <a:endParaRPr lang="sr-Cyrl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endParaRPr lang="sr-Cyrl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</a:defRPr>
            </a:lvl1pPr>
          </a:lstStyle>
          <a:p>
            <a:pPr>
              <a:defRPr/>
            </a:pPr>
            <a:fld id="{70A202B4-2600-4825-8F4C-781B92A71198}" type="slidenum">
              <a:rPr lang="sr-Cyrl-RS"/>
              <a:pPr>
                <a:defRPr/>
              </a:pPr>
              <a:t>‹#›</a:t>
            </a:fld>
            <a:endParaRPr lang="sr-Cyrl-RS"/>
          </a:p>
        </p:txBody>
      </p:sp>
    </p:spTree>
    <p:extLst>
      <p:ext uri="{BB962C8B-B14F-4D97-AF65-F5344CB8AC3E}">
        <p14:creationId xmlns:p14="http://schemas.microsoft.com/office/powerpoint/2010/main" val="3408126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  <p:sldLayoutId id="2147483808" r:id="rId12"/>
    <p:sldLayoutId id="214748380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4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7.wmf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7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2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3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3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3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0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3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3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3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6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1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6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3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36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4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4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74.pn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30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chemeClr val="tx1"/>
                </a:solidFill>
              </a:rPr>
              <a:t>Социјалне</a:t>
            </a:r>
            <a:r>
              <a:rPr lang="sr-Latn-R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болести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sr-Latn-RS" dirty="0" smtClean="0"/>
          </a:p>
          <a:p>
            <a:endParaRPr lang="sr-Latn-RS" dirty="0" smtClean="0"/>
          </a:p>
          <a:p>
            <a:endParaRPr lang="sr-Latn-RS" dirty="0" smtClean="0"/>
          </a:p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11"/>
    </mc:Choice>
    <mc:Fallback xmlns="">
      <p:transition spd="slow" advTm="1111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91312"/>
          </a:xfrm>
        </p:spPr>
        <p:txBody>
          <a:bodyPr>
            <a:normAutofit/>
          </a:bodyPr>
          <a:lstStyle/>
          <a:p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Епидемиолошка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200" dirty="0" smtClean="0">
                <a:latin typeface="Times New Roman" pitchFamily="18" charset="0"/>
                <a:cs typeface="Times New Roman" pitchFamily="18" charset="0"/>
              </a:rPr>
              <a:t>транзиција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Autofit/>
          </a:bodyPr>
          <a:lstStyle/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Током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нарочито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другој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половини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it-IT" sz="2400" dirty="0">
                <a:latin typeface="Times New Roman" pitchFamily="18" charset="0"/>
                <a:cs typeface="Times New Roman" pitchFamily="18" charset="0"/>
              </a:rPr>
              <a:t>XX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дошло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значајне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учесталости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узрока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обољевања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умирања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нарочито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развијеним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државама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света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it-IT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Масовне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хроничне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незаразне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b="1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it-IT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постале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не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само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развијеним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већ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земљама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развоју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најважнији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узрок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умирања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обољевања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инвалидитета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апсентизма</a:t>
            </a:r>
            <a:r>
              <a:rPr lang="it-IT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Многе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земље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посебно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најсиромашније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још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увек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носе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тешко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бреме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заразних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заједно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растућим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проблемом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95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289"/>
    </mc:Choice>
    <mc:Fallback xmlns="">
      <p:transition spd="slow" advTm="76289"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49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9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476250"/>
            <a:ext cx="7140575" cy="576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950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260350"/>
            <a:ext cx="2159000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574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866900" y="1104900"/>
            <a:ext cx="5638800" cy="41148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1295400" y="1447800"/>
            <a:ext cx="0" cy="3581400"/>
          </a:xfrm>
          <a:prstGeom prst="line">
            <a:avLst/>
          </a:prstGeom>
          <a:noFill/>
          <a:ln w="101600">
            <a:solidFill>
              <a:schemeClr val="hlink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26628" name="Line 4"/>
          <p:cNvSpPr>
            <a:spLocks noChangeShapeType="1"/>
          </p:cNvSpPr>
          <p:nvPr/>
        </p:nvSpPr>
        <p:spPr bwMode="auto">
          <a:xfrm flipV="1">
            <a:off x="1295400" y="2057400"/>
            <a:ext cx="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1676400" y="5867400"/>
            <a:ext cx="5181600" cy="0"/>
          </a:xfrm>
          <a:prstGeom prst="line">
            <a:avLst/>
          </a:prstGeom>
          <a:noFill/>
          <a:ln w="101600">
            <a:solidFill>
              <a:schemeClr val="hlink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1965325" y="5957888"/>
            <a:ext cx="3829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AFD00"/>
                </a:solidFill>
              </a:rPr>
              <a:t>Epidemiologic Transition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 rot="-5400000">
            <a:off x="-702468" y="2986881"/>
            <a:ext cx="2495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AFD00"/>
                </a:solidFill>
              </a:rPr>
              <a:t>Mortality  Rates</a:t>
            </a:r>
          </a:p>
        </p:txBody>
      </p:sp>
      <p:grpSp>
        <p:nvGrpSpPr>
          <p:cNvPr id="26632" name="Group 8"/>
          <p:cNvGrpSpPr>
            <a:grpSpLocks/>
          </p:cNvGrpSpPr>
          <p:nvPr/>
        </p:nvGrpSpPr>
        <p:grpSpPr bwMode="auto">
          <a:xfrm>
            <a:off x="2286000" y="1309688"/>
            <a:ext cx="5121275" cy="3787775"/>
            <a:chOff x="1440" y="825"/>
            <a:chExt cx="3226" cy="2386"/>
          </a:xfrm>
        </p:grpSpPr>
        <p:sp>
          <p:nvSpPr>
            <p:cNvPr id="26635" name="Freeform 9"/>
            <p:cNvSpPr>
              <a:spLocks/>
            </p:cNvSpPr>
            <p:nvPr/>
          </p:nvSpPr>
          <p:spPr bwMode="auto">
            <a:xfrm>
              <a:off x="1440" y="912"/>
              <a:ext cx="3226" cy="2299"/>
            </a:xfrm>
            <a:custGeom>
              <a:avLst/>
              <a:gdLst>
                <a:gd name="T0" fmla="*/ 0 w 3226"/>
                <a:gd name="T1" fmla="*/ 0 h 2299"/>
                <a:gd name="T2" fmla="*/ 15 w 3226"/>
                <a:gd name="T3" fmla="*/ 63 h 2299"/>
                <a:gd name="T4" fmla="*/ 15 w 3226"/>
                <a:gd name="T5" fmla="*/ 108 h 2299"/>
                <a:gd name="T6" fmla="*/ 45 w 3226"/>
                <a:gd name="T7" fmla="*/ 153 h 2299"/>
                <a:gd name="T8" fmla="*/ 90 w 3226"/>
                <a:gd name="T9" fmla="*/ 198 h 2299"/>
                <a:gd name="T10" fmla="*/ 120 w 3226"/>
                <a:gd name="T11" fmla="*/ 243 h 2299"/>
                <a:gd name="T12" fmla="*/ 165 w 3226"/>
                <a:gd name="T13" fmla="*/ 288 h 2299"/>
                <a:gd name="T14" fmla="*/ 195 w 3226"/>
                <a:gd name="T15" fmla="*/ 333 h 2299"/>
                <a:gd name="T16" fmla="*/ 240 w 3226"/>
                <a:gd name="T17" fmla="*/ 378 h 2299"/>
                <a:gd name="T18" fmla="*/ 255 w 3226"/>
                <a:gd name="T19" fmla="*/ 423 h 2299"/>
                <a:gd name="T20" fmla="*/ 300 w 3226"/>
                <a:gd name="T21" fmla="*/ 453 h 2299"/>
                <a:gd name="T22" fmla="*/ 315 w 3226"/>
                <a:gd name="T23" fmla="*/ 498 h 2299"/>
                <a:gd name="T24" fmla="*/ 360 w 3226"/>
                <a:gd name="T25" fmla="*/ 528 h 2299"/>
                <a:gd name="T26" fmla="*/ 390 w 3226"/>
                <a:gd name="T27" fmla="*/ 573 h 2299"/>
                <a:gd name="T28" fmla="*/ 435 w 3226"/>
                <a:gd name="T29" fmla="*/ 603 h 2299"/>
                <a:gd name="T30" fmla="*/ 495 w 3226"/>
                <a:gd name="T31" fmla="*/ 648 h 2299"/>
                <a:gd name="T32" fmla="*/ 540 w 3226"/>
                <a:gd name="T33" fmla="*/ 678 h 2299"/>
                <a:gd name="T34" fmla="*/ 585 w 3226"/>
                <a:gd name="T35" fmla="*/ 708 h 2299"/>
                <a:gd name="T36" fmla="*/ 630 w 3226"/>
                <a:gd name="T37" fmla="*/ 738 h 2299"/>
                <a:gd name="T38" fmla="*/ 675 w 3226"/>
                <a:gd name="T39" fmla="*/ 783 h 2299"/>
                <a:gd name="T40" fmla="*/ 720 w 3226"/>
                <a:gd name="T41" fmla="*/ 828 h 2299"/>
                <a:gd name="T42" fmla="*/ 765 w 3226"/>
                <a:gd name="T43" fmla="*/ 873 h 2299"/>
                <a:gd name="T44" fmla="*/ 810 w 3226"/>
                <a:gd name="T45" fmla="*/ 918 h 2299"/>
                <a:gd name="T46" fmla="*/ 855 w 3226"/>
                <a:gd name="T47" fmla="*/ 978 h 2299"/>
                <a:gd name="T48" fmla="*/ 900 w 3226"/>
                <a:gd name="T49" fmla="*/ 1023 h 2299"/>
                <a:gd name="T50" fmla="*/ 960 w 3226"/>
                <a:gd name="T51" fmla="*/ 1083 h 2299"/>
                <a:gd name="T52" fmla="*/ 1020 w 3226"/>
                <a:gd name="T53" fmla="*/ 1128 h 2299"/>
                <a:gd name="T54" fmla="*/ 1110 w 3226"/>
                <a:gd name="T55" fmla="*/ 1158 h 2299"/>
                <a:gd name="T56" fmla="*/ 1230 w 3226"/>
                <a:gd name="T57" fmla="*/ 1218 h 2299"/>
                <a:gd name="T58" fmla="*/ 1335 w 3226"/>
                <a:gd name="T59" fmla="*/ 1263 h 2299"/>
                <a:gd name="T60" fmla="*/ 1455 w 3226"/>
                <a:gd name="T61" fmla="*/ 1308 h 2299"/>
                <a:gd name="T62" fmla="*/ 1560 w 3226"/>
                <a:gd name="T63" fmla="*/ 1353 h 2299"/>
                <a:gd name="T64" fmla="*/ 1665 w 3226"/>
                <a:gd name="T65" fmla="*/ 1383 h 2299"/>
                <a:gd name="T66" fmla="*/ 1785 w 3226"/>
                <a:gd name="T67" fmla="*/ 1428 h 2299"/>
                <a:gd name="T68" fmla="*/ 1845 w 3226"/>
                <a:gd name="T69" fmla="*/ 1458 h 2299"/>
                <a:gd name="T70" fmla="*/ 1965 w 3226"/>
                <a:gd name="T71" fmla="*/ 1503 h 2299"/>
                <a:gd name="T72" fmla="*/ 2085 w 3226"/>
                <a:gd name="T73" fmla="*/ 1533 h 2299"/>
                <a:gd name="T74" fmla="*/ 2145 w 3226"/>
                <a:gd name="T75" fmla="*/ 1563 h 2299"/>
                <a:gd name="T76" fmla="*/ 2190 w 3226"/>
                <a:gd name="T77" fmla="*/ 1593 h 2299"/>
                <a:gd name="T78" fmla="*/ 2235 w 3226"/>
                <a:gd name="T79" fmla="*/ 1608 h 2299"/>
                <a:gd name="T80" fmla="*/ 2280 w 3226"/>
                <a:gd name="T81" fmla="*/ 1638 h 2299"/>
                <a:gd name="T82" fmla="*/ 2310 w 3226"/>
                <a:gd name="T83" fmla="*/ 1683 h 2299"/>
                <a:gd name="T84" fmla="*/ 2355 w 3226"/>
                <a:gd name="T85" fmla="*/ 1728 h 2299"/>
                <a:gd name="T86" fmla="*/ 2400 w 3226"/>
                <a:gd name="T87" fmla="*/ 1758 h 2299"/>
                <a:gd name="T88" fmla="*/ 2445 w 3226"/>
                <a:gd name="T89" fmla="*/ 1803 h 2299"/>
                <a:gd name="T90" fmla="*/ 2490 w 3226"/>
                <a:gd name="T91" fmla="*/ 1833 h 2299"/>
                <a:gd name="T92" fmla="*/ 2535 w 3226"/>
                <a:gd name="T93" fmla="*/ 1878 h 2299"/>
                <a:gd name="T94" fmla="*/ 2565 w 3226"/>
                <a:gd name="T95" fmla="*/ 1923 h 2299"/>
                <a:gd name="T96" fmla="*/ 2610 w 3226"/>
                <a:gd name="T97" fmla="*/ 1953 h 2299"/>
                <a:gd name="T98" fmla="*/ 2670 w 3226"/>
                <a:gd name="T99" fmla="*/ 1998 h 2299"/>
                <a:gd name="T100" fmla="*/ 2730 w 3226"/>
                <a:gd name="T101" fmla="*/ 2043 h 2299"/>
                <a:gd name="T102" fmla="*/ 2775 w 3226"/>
                <a:gd name="T103" fmla="*/ 2088 h 2299"/>
                <a:gd name="T104" fmla="*/ 2820 w 3226"/>
                <a:gd name="T105" fmla="*/ 2118 h 2299"/>
                <a:gd name="T106" fmla="*/ 2865 w 3226"/>
                <a:gd name="T107" fmla="*/ 2148 h 2299"/>
                <a:gd name="T108" fmla="*/ 2910 w 3226"/>
                <a:gd name="T109" fmla="*/ 2163 h 2299"/>
                <a:gd name="T110" fmla="*/ 2955 w 3226"/>
                <a:gd name="T111" fmla="*/ 2163 h 2299"/>
                <a:gd name="T112" fmla="*/ 3000 w 3226"/>
                <a:gd name="T113" fmla="*/ 2178 h 2299"/>
                <a:gd name="T114" fmla="*/ 3045 w 3226"/>
                <a:gd name="T115" fmla="*/ 2178 h 2299"/>
                <a:gd name="T116" fmla="*/ 3090 w 3226"/>
                <a:gd name="T117" fmla="*/ 2208 h 2299"/>
                <a:gd name="T118" fmla="*/ 3135 w 3226"/>
                <a:gd name="T119" fmla="*/ 2238 h 2299"/>
                <a:gd name="T120" fmla="*/ 3180 w 3226"/>
                <a:gd name="T121" fmla="*/ 2253 h 2299"/>
                <a:gd name="T122" fmla="*/ 3225 w 3226"/>
                <a:gd name="T123" fmla="*/ 2298 h 229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3226" h="2299">
                  <a:moveTo>
                    <a:pt x="0" y="0"/>
                  </a:moveTo>
                  <a:lnTo>
                    <a:pt x="15" y="63"/>
                  </a:lnTo>
                  <a:lnTo>
                    <a:pt x="15" y="108"/>
                  </a:lnTo>
                  <a:lnTo>
                    <a:pt x="45" y="153"/>
                  </a:lnTo>
                  <a:lnTo>
                    <a:pt x="90" y="198"/>
                  </a:lnTo>
                  <a:lnTo>
                    <a:pt x="120" y="243"/>
                  </a:lnTo>
                  <a:lnTo>
                    <a:pt x="165" y="288"/>
                  </a:lnTo>
                  <a:lnTo>
                    <a:pt x="195" y="333"/>
                  </a:lnTo>
                  <a:lnTo>
                    <a:pt x="240" y="378"/>
                  </a:lnTo>
                  <a:lnTo>
                    <a:pt x="255" y="423"/>
                  </a:lnTo>
                  <a:lnTo>
                    <a:pt x="300" y="453"/>
                  </a:lnTo>
                  <a:lnTo>
                    <a:pt x="315" y="498"/>
                  </a:lnTo>
                  <a:lnTo>
                    <a:pt x="360" y="528"/>
                  </a:lnTo>
                  <a:lnTo>
                    <a:pt x="390" y="573"/>
                  </a:lnTo>
                  <a:lnTo>
                    <a:pt x="435" y="603"/>
                  </a:lnTo>
                  <a:lnTo>
                    <a:pt x="495" y="648"/>
                  </a:lnTo>
                  <a:lnTo>
                    <a:pt x="540" y="678"/>
                  </a:lnTo>
                  <a:lnTo>
                    <a:pt x="585" y="708"/>
                  </a:lnTo>
                  <a:lnTo>
                    <a:pt x="630" y="738"/>
                  </a:lnTo>
                  <a:lnTo>
                    <a:pt x="675" y="783"/>
                  </a:lnTo>
                  <a:lnTo>
                    <a:pt x="720" y="828"/>
                  </a:lnTo>
                  <a:lnTo>
                    <a:pt x="765" y="873"/>
                  </a:lnTo>
                  <a:lnTo>
                    <a:pt x="810" y="918"/>
                  </a:lnTo>
                  <a:lnTo>
                    <a:pt x="855" y="978"/>
                  </a:lnTo>
                  <a:lnTo>
                    <a:pt x="900" y="1023"/>
                  </a:lnTo>
                  <a:lnTo>
                    <a:pt x="960" y="1083"/>
                  </a:lnTo>
                  <a:lnTo>
                    <a:pt x="1020" y="1128"/>
                  </a:lnTo>
                  <a:lnTo>
                    <a:pt x="1110" y="1158"/>
                  </a:lnTo>
                  <a:lnTo>
                    <a:pt x="1230" y="1218"/>
                  </a:lnTo>
                  <a:lnTo>
                    <a:pt x="1335" y="1263"/>
                  </a:lnTo>
                  <a:lnTo>
                    <a:pt x="1455" y="1308"/>
                  </a:lnTo>
                  <a:lnTo>
                    <a:pt x="1560" y="1353"/>
                  </a:lnTo>
                  <a:lnTo>
                    <a:pt x="1665" y="1383"/>
                  </a:lnTo>
                  <a:lnTo>
                    <a:pt x="1785" y="1428"/>
                  </a:lnTo>
                  <a:lnTo>
                    <a:pt x="1845" y="1458"/>
                  </a:lnTo>
                  <a:lnTo>
                    <a:pt x="1965" y="1503"/>
                  </a:lnTo>
                  <a:lnTo>
                    <a:pt x="2085" y="1533"/>
                  </a:lnTo>
                  <a:lnTo>
                    <a:pt x="2145" y="1563"/>
                  </a:lnTo>
                  <a:lnTo>
                    <a:pt x="2190" y="1593"/>
                  </a:lnTo>
                  <a:lnTo>
                    <a:pt x="2235" y="1608"/>
                  </a:lnTo>
                  <a:lnTo>
                    <a:pt x="2280" y="1638"/>
                  </a:lnTo>
                  <a:lnTo>
                    <a:pt x="2310" y="1683"/>
                  </a:lnTo>
                  <a:lnTo>
                    <a:pt x="2355" y="1728"/>
                  </a:lnTo>
                  <a:lnTo>
                    <a:pt x="2400" y="1758"/>
                  </a:lnTo>
                  <a:lnTo>
                    <a:pt x="2445" y="1803"/>
                  </a:lnTo>
                  <a:lnTo>
                    <a:pt x="2490" y="1833"/>
                  </a:lnTo>
                  <a:lnTo>
                    <a:pt x="2535" y="1878"/>
                  </a:lnTo>
                  <a:lnTo>
                    <a:pt x="2565" y="1923"/>
                  </a:lnTo>
                  <a:lnTo>
                    <a:pt x="2610" y="1953"/>
                  </a:lnTo>
                  <a:lnTo>
                    <a:pt x="2670" y="1998"/>
                  </a:lnTo>
                  <a:lnTo>
                    <a:pt x="2730" y="2043"/>
                  </a:lnTo>
                  <a:lnTo>
                    <a:pt x="2775" y="2088"/>
                  </a:lnTo>
                  <a:lnTo>
                    <a:pt x="2820" y="2118"/>
                  </a:lnTo>
                  <a:lnTo>
                    <a:pt x="2865" y="2148"/>
                  </a:lnTo>
                  <a:lnTo>
                    <a:pt x="2910" y="2163"/>
                  </a:lnTo>
                  <a:lnTo>
                    <a:pt x="2955" y="2163"/>
                  </a:lnTo>
                  <a:lnTo>
                    <a:pt x="3000" y="2178"/>
                  </a:lnTo>
                  <a:lnTo>
                    <a:pt x="3045" y="2178"/>
                  </a:lnTo>
                  <a:lnTo>
                    <a:pt x="3090" y="2208"/>
                  </a:lnTo>
                  <a:lnTo>
                    <a:pt x="3135" y="2238"/>
                  </a:lnTo>
                  <a:lnTo>
                    <a:pt x="3180" y="2253"/>
                  </a:lnTo>
                  <a:lnTo>
                    <a:pt x="3225" y="2298"/>
                  </a:lnTo>
                </a:path>
              </a:pathLst>
            </a:custGeom>
            <a:noFill/>
            <a:ln w="76200" cap="rnd" cmpd="sng">
              <a:solidFill>
                <a:srgbClr val="33CC33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2800" smtClean="0">
                <a:solidFill>
                  <a:srgbClr val="FAFD00"/>
                </a:solidFill>
              </a:endParaRPr>
            </a:p>
          </p:txBody>
        </p:sp>
        <p:sp>
          <p:nvSpPr>
            <p:cNvPr id="26636" name="Rectangle 10"/>
            <p:cNvSpPr>
              <a:spLocks noChangeArrowheads="1"/>
            </p:cNvSpPr>
            <p:nvPr/>
          </p:nvSpPr>
          <p:spPr bwMode="auto">
            <a:xfrm>
              <a:off x="1622" y="825"/>
              <a:ext cx="1851" cy="3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2800" smtClean="0">
                  <a:solidFill>
                    <a:srgbClr val="33CC33"/>
                  </a:solidFill>
                </a:rPr>
                <a:t>Infectious Diseases</a:t>
              </a:r>
            </a:p>
          </p:txBody>
        </p:sp>
      </p:grpSp>
      <p:sp>
        <p:nvSpPr>
          <p:cNvPr id="26633" name="Freeform 11"/>
          <p:cNvSpPr>
            <a:spLocks/>
          </p:cNvSpPr>
          <p:nvPr/>
        </p:nvSpPr>
        <p:spPr bwMode="auto">
          <a:xfrm>
            <a:off x="2438400" y="1285875"/>
            <a:ext cx="4968875" cy="3502025"/>
          </a:xfrm>
          <a:custGeom>
            <a:avLst/>
            <a:gdLst>
              <a:gd name="T0" fmla="*/ 109538 w 3130"/>
              <a:gd name="T1" fmla="*/ 3452813 h 2206"/>
              <a:gd name="T2" fmla="*/ 252413 w 3130"/>
              <a:gd name="T3" fmla="*/ 3476625 h 2206"/>
              <a:gd name="T4" fmla="*/ 395288 w 3130"/>
              <a:gd name="T5" fmla="*/ 3476625 h 2206"/>
              <a:gd name="T6" fmla="*/ 538163 w 3130"/>
              <a:gd name="T7" fmla="*/ 3476625 h 2206"/>
              <a:gd name="T8" fmla="*/ 681038 w 3130"/>
              <a:gd name="T9" fmla="*/ 3452813 h 2206"/>
              <a:gd name="T10" fmla="*/ 823913 w 3130"/>
              <a:gd name="T11" fmla="*/ 3405188 h 2206"/>
              <a:gd name="T12" fmla="*/ 966788 w 3130"/>
              <a:gd name="T13" fmla="*/ 3381375 h 2206"/>
              <a:gd name="T14" fmla="*/ 1109663 w 3130"/>
              <a:gd name="T15" fmla="*/ 3333750 h 2206"/>
              <a:gd name="T16" fmla="*/ 1252538 w 3130"/>
              <a:gd name="T17" fmla="*/ 3286125 h 2206"/>
              <a:gd name="T18" fmla="*/ 1395413 w 3130"/>
              <a:gd name="T19" fmla="*/ 3214688 h 2206"/>
              <a:gd name="T20" fmla="*/ 1514475 w 3130"/>
              <a:gd name="T21" fmla="*/ 3095625 h 2206"/>
              <a:gd name="T22" fmla="*/ 1633538 w 3130"/>
              <a:gd name="T23" fmla="*/ 2976563 h 2206"/>
              <a:gd name="T24" fmla="*/ 1776413 w 3130"/>
              <a:gd name="T25" fmla="*/ 2857500 h 2206"/>
              <a:gd name="T26" fmla="*/ 1919288 w 3130"/>
              <a:gd name="T27" fmla="*/ 2762250 h 2206"/>
              <a:gd name="T28" fmla="*/ 2062163 w 3130"/>
              <a:gd name="T29" fmla="*/ 2667000 h 2206"/>
              <a:gd name="T30" fmla="*/ 2205038 w 3130"/>
              <a:gd name="T31" fmla="*/ 2547938 h 2206"/>
              <a:gd name="T32" fmla="*/ 2347913 w 3130"/>
              <a:gd name="T33" fmla="*/ 2428875 h 2206"/>
              <a:gd name="T34" fmla="*/ 2514600 w 3130"/>
              <a:gd name="T35" fmla="*/ 2286000 h 2206"/>
              <a:gd name="T36" fmla="*/ 2657475 w 3130"/>
              <a:gd name="T37" fmla="*/ 2166938 h 2206"/>
              <a:gd name="T38" fmla="*/ 2776538 w 3130"/>
              <a:gd name="T39" fmla="*/ 2024063 h 2206"/>
              <a:gd name="T40" fmla="*/ 2895600 w 3130"/>
              <a:gd name="T41" fmla="*/ 1857375 h 2206"/>
              <a:gd name="T42" fmla="*/ 3014663 w 3130"/>
              <a:gd name="T43" fmla="*/ 1595438 h 2206"/>
              <a:gd name="T44" fmla="*/ 3133725 w 3130"/>
              <a:gd name="T45" fmla="*/ 1428750 h 2206"/>
              <a:gd name="T46" fmla="*/ 3252788 w 3130"/>
              <a:gd name="T47" fmla="*/ 1285875 h 2206"/>
              <a:gd name="T48" fmla="*/ 3395663 w 3130"/>
              <a:gd name="T49" fmla="*/ 1143000 h 2206"/>
              <a:gd name="T50" fmla="*/ 3538538 w 3130"/>
              <a:gd name="T51" fmla="*/ 1000125 h 2206"/>
              <a:gd name="T52" fmla="*/ 3657600 w 3130"/>
              <a:gd name="T53" fmla="*/ 857250 h 2206"/>
              <a:gd name="T54" fmla="*/ 3752850 w 3130"/>
              <a:gd name="T55" fmla="*/ 714375 h 2206"/>
              <a:gd name="T56" fmla="*/ 3871913 w 3130"/>
              <a:gd name="T57" fmla="*/ 571500 h 2206"/>
              <a:gd name="T58" fmla="*/ 4014788 w 3130"/>
              <a:gd name="T59" fmla="*/ 452438 h 2206"/>
              <a:gd name="T60" fmla="*/ 4181475 w 3130"/>
              <a:gd name="T61" fmla="*/ 309563 h 2206"/>
              <a:gd name="T62" fmla="*/ 4324350 w 3130"/>
              <a:gd name="T63" fmla="*/ 214313 h 2206"/>
              <a:gd name="T64" fmla="*/ 4467225 w 3130"/>
              <a:gd name="T65" fmla="*/ 119063 h 2206"/>
              <a:gd name="T66" fmla="*/ 4610100 w 3130"/>
              <a:gd name="T67" fmla="*/ 119063 h 2206"/>
              <a:gd name="T68" fmla="*/ 4752975 w 3130"/>
              <a:gd name="T69" fmla="*/ 71438 h 2206"/>
              <a:gd name="T70" fmla="*/ 4895850 w 3130"/>
              <a:gd name="T71" fmla="*/ 23813 h 220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3130" h="2206">
                <a:moveTo>
                  <a:pt x="0" y="2166"/>
                </a:moveTo>
                <a:lnTo>
                  <a:pt x="69" y="2175"/>
                </a:lnTo>
                <a:lnTo>
                  <a:pt x="114" y="2190"/>
                </a:lnTo>
                <a:lnTo>
                  <a:pt x="159" y="2190"/>
                </a:lnTo>
                <a:lnTo>
                  <a:pt x="204" y="2190"/>
                </a:lnTo>
                <a:lnTo>
                  <a:pt x="249" y="2190"/>
                </a:lnTo>
                <a:lnTo>
                  <a:pt x="294" y="2205"/>
                </a:lnTo>
                <a:lnTo>
                  <a:pt x="339" y="2190"/>
                </a:lnTo>
                <a:lnTo>
                  <a:pt x="384" y="2190"/>
                </a:lnTo>
                <a:lnTo>
                  <a:pt x="429" y="2175"/>
                </a:lnTo>
                <a:lnTo>
                  <a:pt x="474" y="2160"/>
                </a:lnTo>
                <a:lnTo>
                  <a:pt x="519" y="2145"/>
                </a:lnTo>
                <a:lnTo>
                  <a:pt x="564" y="2130"/>
                </a:lnTo>
                <a:lnTo>
                  <a:pt x="609" y="2130"/>
                </a:lnTo>
                <a:lnTo>
                  <a:pt x="654" y="2115"/>
                </a:lnTo>
                <a:lnTo>
                  <a:pt x="699" y="2100"/>
                </a:lnTo>
                <a:lnTo>
                  <a:pt x="744" y="2085"/>
                </a:lnTo>
                <a:lnTo>
                  <a:pt x="789" y="2070"/>
                </a:lnTo>
                <a:lnTo>
                  <a:pt x="834" y="2055"/>
                </a:lnTo>
                <a:lnTo>
                  <a:pt x="879" y="2025"/>
                </a:lnTo>
                <a:lnTo>
                  <a:pt x="924" y="1995"/>
                </a:lnTo>
                <a:lnTo>
                  <a:pt x="954" y="1950"/>
                </a:lnTo>
                <a:lnTo>
                  <a:pt x="999" y="1920"/>
                </a:lnTo>
                <a:lnTo>
                  <a:pt x="1029" y="1875"/>
                </a:lnTo>
                <a:lnTo>
                  <a:pt x="1074" y="1845"/>
                </a:lnTo>
                <a:lnTo>
                  <a:pt x="1119" y="1800"/>
                </a:lnTo>
                <a:lnTo>
                  <a:pt x="1164" y="1770"/>
                </a:lnTo>
                <a:lnTo>
                  <a:pt x="1209" y="1740"/>
                </a:lnTo>
                <a:lnTo>
                  <a:pt x="1254" y="1710"/>
                </a:lnTo>
                <a:lnTo>
                  <a:pt x="1299" y="1680"/>
                </a:lnTo>
                <a:lnTo>
                  <a:pt x="1344" y="1650"/>
                </a:lnTo>
                <a:lnTo>
                  <a:pt x="1389" y="1605"/>
                </a:lnTo>
                <a:lnTo>
                  <a:pt x="1434" y="1560"/>
                </a:lnTo>
                <a:lnTo>
                  <a:pt x="1479" y="1530"/>
                </a:lnTo>
                <a:lnTo>
                  <a:pt x="1539" y="1485"/>
                </a:lnTo>
                <a:lnTo>
                  <a:pt x="1584" y="1440"/>
                </a:lnTo>
                <a:lnTo>
                  <a:pt x="1629" y="1410"/>
                </a:lnTo>
                <a:lnTo>
                  <a:pt x="1674" y="1365"/>
                </a:lnTo>
                <a:lnTo>
                  <a:pt x="1719" y="1320"/>
                </a:lnTo>
                <a:lnTo>
                  <a:pt x="1749" y="1275"/>
                </a:lnTo>
                <a:lnTo>
                  <a:pt x="1779" y="1230"/>
                </a:lnTo>
                <a:lnTo>
                  <a:pt x="1824" y="1170"/>
                </a:lnTo>
                <a:lnTo>
                  <a:pt x="1854" y="1125"/>
                </a:lnTo>
                <a:lnTo>
                  <a:pt x="1899" y="1005"/>
                </a:lnTo>
                <a:lnTo>
                  <a:pt x="1944" y="960"/>
                </a:lnTo>
                <a:lnTo>
                  <a:pt x="1974" y="900"/>
                </a:lnTo>
                <a:lnTo>
                  <a:pt x="2019" y="855"/>
                </a:lnTo>
                <a:lnTo>
                  <a:pt x="2049" y="810"/>
                </a:lnTo>
                <a:lnTo>
                  <a:pt x="2094" y="765"/>
                </a:lnTo>
                <a:lnTo>
                  <a:pt x="2139" y="720"/>
                </a:lnTo>
                <a:lnTo>
                  <a:pt x="2184" y="660"/>
                </a:lnTo>
                <a:lnTo>
                  <a:pt x="2229" y="630"/>
                </a:lnTo>
                <a:lnTo>
                  <a:pt x="2259" y="585"/>
                </a:lnTo>
                <a:lnTo>
                  <a:pt x="2304" y="540"/>
                </a:lnTo>
                <a:lnTo>
                  <a:pt x="2319" y="495"/>
                </a:lnTo>
                <a:lnTo>
                  <a:pt x="2364" y="450"/>
                </a:lnTo>
                <a:lnTo>
                  <a:pt x="2394" y="405"/>
                </a:lnTo>
                <a:lnTo>
                  <a:pt x="2439" y="360"/>
                </a:lnTo>
                <a:lnTo>
                  <a:pt x="2484" y="315"/>
                </a:lnTo>
                <a:lnTo>
                  <a:pt x="2529" y="285"/>
                </a:lnTo>
                <a:lnTo>
                  <a:pt x="2574" y="240"/>
                </a:lnTo>
                <a:lnTo>
                  <a:pt x="2634" y="195"/>
                </a:lnTo>
                <a:lnTo>
                  <a:pt x="2679" y="165"/>
                </a:lnTo>
                <a:lnTo>
                  <a:pt x="2724" y="135"/>
                </a:lnTo>
                <a:lnTo>
                  <a:pt x="2769" y="105"/>
                </a:lnTo>
                <a:lnTo>
                  <a:pt x="2814" y="75"/>
                </a:lnTo>
                <a:lnTo>
                  <a:pt x="2859" y="75"/>
                </a:lnTo>
                <a:lnTo>
                  <a:pt x="2904" y="75"/>
                </a:lnTo>
                <a:lnTo>
                  <a:pt x="2949" y="60"/>
                </a:lnTo>
                <a:lnTo>
                  <a:pt x="2994" y="45"/>
                </a:lnTo>
                <a:lnTo>
                  <a:pt x="3039" y="15"/>
                </a:lnTo>
                <a:lnTo>
                  <a:pt x="3084" y="15"/>
                </a:lnTo>
                <a:lnTo>
                  <a:pt x="3129" y="0"/>
                </a:lnTo>
              </a:path>
            </a:pathLst>
          </a:custGeom>
          <a:noFill/>
          <a:ln w="101600" cap="rnd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26634" name="Rectangle 12"/>
          <p:cNvSpPr>
            <a:spLocks noChangeArrowheads="1"/>
          </p:cNvSpPr>
          <p:nvPr/>
        </p:nvSpPr>
        <p:spPr bwMode="auto">
          <a:xfrm>
            <a:off x="6003925" y="2528888"/>
            <a:ext cx="9350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AFD00"/>
                </a:solidFill>
              </a:rPr>
              <a:t>NCD</a:t>
            </a:r>
          </a:p>
        </p:txBody>
      </p:sp>
    </p:spTree>
    <p:extLst>
      <p:ext uri="{BB962C8B-B14F-4D97-AF65-F5344CB8AC3E}">
        <p14:creationId xmlns:p14="http://schemas.microsoft.com/office/powerpoint/2010/main" val="378010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911"/>
    </mc:Choice>
    <mc:Fallback xmlns="">
      <p:transition spd="slow" advTm="2591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1866900" y="1028700"/>
            <a:ext cx="5943600" cy="4267200"/>
          </a:xfrm>
          <a:prstGeom prst="rect">
            <a:avLst/>
          </a:prstGeom>
          <a:noFill/>
          <a:ln w="762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1295400" y="1447800"/>
            <a:ext cx="0" cy="3581400"/>
          </a:xfrm>
          <a:prstGeom prst="line">
            <a:avLst/>
          </a:prstGeom>
          <a:noFill/>
          <a:ln w="101600">
            <a:solidFill>
              <a:schemeClr val="hlink"/>
            </a:solidFill>
            <a:round/>
            <a:headEnd type="stealth" w="med" len="lg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31748" name="Line 4"/>
          <p:cNvSpPr>
            <a:spLocks noChangeShapeType="1"/>
          </p:cNvSpPr>
          <p:nvPr/>
        </p:nvSpPr>
        <p:spPr bwMode="auto">
          <a:xfrm flipV="1">
            <a:off x="1295400" y="2057400"/>
            <a:ext cx="0" cy="762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31749" name="Line 5"/>
          <p:cNvSpPr>
            <a:spLocks noChangeShapeType="1"/>
          </p:cNvSpPr>
          <p:nvPr/>
        </p:nvSpPr>
        <p:spPr bwMode="auto">
          <a:xfrm>
            <a:off x="1676400" y="5867400"/>
            <a:ext cx="5181600" cy="0"/>
          </a:xfrm>
          <a:prstGeom prst="line">
            <a:avLst/>
          </a:prstGeom>
          <a:noFill/>
          <a:ln w="101600">
            <a:solidFill>
              <a:schemeClr val="hlink"/>
            </a:solidFill>
            <a:round/>
            <a:headEnd type="none" w="sm" len="sm"/>
            <a:tailEnd type="stealth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1965325" y="5957888"/>
            <a:ext cx="38290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AFD00"/>
                </a:solidFill>
              </a:rPr>
              <a:t>Epidemiologic Transition</a:t>
            </a:r>
          </a:p>
        </p:txBody>
      </p:sp>
      <p:sp>
        <p:nvSpPr>
          <p:cNvPr id="31751" name="Rectangle 7"/>
          <p:cNvSpPr>
            <a:spLocks noChangeArrowheads="1"/>
          </p:cNvSpPr>
          <p:nvPr/>
        </p:nvSpPr>
        <p:spPr bwMode="auto">
          <a:xfrm rot="-5400000">
            <a:off x="-702468" y="2986881"/>
            <a:ext cx="24955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AFD00"/>
                </a:solidFill>
              </a:rPr>
              <a:t>Mortality  Rates</a:t>
            </a:r>
          </a:p>
        </p:txBody>
      </p:sp>
      <p:sp>
        <p:nvSpPr>
          <p:cNvPr id="31752" name="Freeform 8"/>
          <p:cNvSpPr>
            <a:spLocks/>
          </p:cNvSpPr>
          <p:nvPr/>
        </p:nvSpPr>
        <p:spPr bwMode="auto">
          <a:xfrm>
            <a:off x="2286000" y="1447800"/>
            <a:ext cx="5121275" cy="3649663"/>
          </a:xfrm>
          <a:custGeom>
            <a:avLst/>
            <a:gdLst>
              <a:gd name="T0" fmla="*/ 0 w 3226"/>
              <a:gd name="T1" fmla="*/ 0 h 2299"/>
              <a:gd name="T2" fmla="*/ 23813 w 3226"/>
              <a:gd name="T3" fmla="*/ 100013 h 2299"/>
              <a:gd name="T4" fmla="*/ 23813 w 3226"/>
              <a:gd name="T5" fmla="*/ 171450 h 2299"/>
              <a:gd name="T6" fmla="*/ 71438 w 3226"/>
              <a:gd name="T7" fmla="*/ 242888 h 2299"/>
              <a:gd name="T8" fmla="*/ 142875 w 3226"/>
              <a:gd name="T9" fmla="*/ 314325 h 2299"/>
              <a:gd name="T10" fmla="*/ 190500 w 3226"/>
              <a:gd name="T11" fmla="*/ 385763 h 2299"/>
              <a:gd name="T12" fmla="*/ 261938 w 3226"/>
              <a:gd name="T13" fmla="*/ 457200 h 2299"/>
              <a:gd name="T14" fmla="*/ 309563 w 3226"/>
              <a:gd name="T15" fmla="*/ 528638 h 2299"/>
              <a:gd name="T16" fmla="*/ 381000 w 3226"/>
              <a:gd name="T17" fmla="*/ 600075 h 2299"/>
              <a:gd name="T18" fmla="*/ 404813 w 3226"/>
              <a:gd name="T19" fmla="*/ 671513 h 2299"/>
              <a:gd name="T20" fmla="*/ 476250 w 3226"/>
              <a:gd name="T21" fmla="*/ 719138 h 2299"/>
              <a:gd name="T22" fmla="*/ 500063 w 3226"/>
              <a:gd name="T23" fmla="*/ 790575 h 2299"/>
              <a:gd name="T24" fmla="*/ 571500 w 3226"/>
              <a:gd name="T25" fmla="*/ 838200 h 2299"/>
              <a:gd name="T26" fmla="*/ 619125 w 3226"/>
              <a:gd name="T27" fmla="*/ 909638 h 2299"/>
              <a:gd name="T28" fmla="*/ 690563 w 3226"/>
              <a:gd name="T29" fmla="*/ 957263 h 2299"/>
              <a:gd name="T30" fmla="*/ 785813 w 3226"/>
              <a:gd name="T31" fmla="*/ 1028700 h 2299"/>
              <a:gd name="T32" fmla="*/ 857250 w 3226"/>
              <a:gd name="T33" fmla="*/ 1076325 h 2299"/>
              <a:gd name="T34" fmla="*/ 928688 w 3226"/>
              <a:gd name="T35" fmla="*/ 1123950 h 2299"/>
              <a:gd name="T36" fmla="*/ 1000125 w 3226"/>
              <a:gd name="T37" fmla="*/ 1171575 h 2299"/>
              <a:gd name="T38" fmla="*/ 1071563 w 3226"/>
              <a:gd name="T39" fmla="*/ 1243013 h 2299"/>
              <a:gd name="T40" fmla="*/ 1143000 w 3226"/>
              <a:gd name="T41" fmla="*/ 1314450 h 2299"/>
              <a:gd name="T42" fmla="*/ 1214438 w 3226"/>
              <a:gd name="T43" fmla="*/ 1385888 h 2299"/>
              <a:gd name="T44" fmla="*/ 1285875 w 3226"/>
              <a:gd name="T45" fmla="*/ 1457325 h 2299"/>
              <a:gd name="T46" fmla="*/ 1357313 w 3226"/>
              <a:gd name="T47" fmla="*/ 1552575 h 2299"/>
              <a:gd name="T48" fmla="*/ 1428750 w 3226"/>
              <a:gd name="T49" fmla="*/ 1624013 h 2299"/>
              <a:gd name="T50" fmla="*/ 1524000 w 3226"/>
              <a:gd name="T51" fmla="*/ 1719263 h 2299"/>
              <a:gd name="T52" fmla="*/ 1619250 w 3226"/>
              <a:gd name="T53" fmla="*/ 1790700 h 2299"/>
              <a:gd name="T54" fmla="*/ 1762125 w 3226"/>
              <a:gd name="T55" fmla="*/ 1838325 h 2299"/>
              <a:gd name="T56" fmla="*/ 1952625 w 3226"/>
              <a:gd name="T57" fmla="*/ 1933575 h 2299"/>
              <a:gd name="T58" fmla="*/ 2119313 w 3226"/>
              <a:gd name="T59" fmla="*/ 2005013 h 2299"/>
              <a:gd name="T60" fmla="*/ 2309813 w 3226"/>
              <a:gd name="T61" fmla="*/ 2076450 h 2299"/>
              <a:gd name="T62" fmla="*/ 2476500 w 3226"/>
              <a:gd name="T63" fmla="*/ 2147888 h 2299"/>
              <a:gd name="T64" fmla="*/ 2643188 w 3226"/>
              <a:gd name="T65" fmla="*/ 2195513 h 2299"/>
              <a:gd name="T66" fmla="*/ 2833688 w 3226"/>
              <a:gd name="T67" fmla="*/ 2266950 h 2299"/>
              <a:gd name="T68" fmla="*/ 2928938 w 3226"/>
              <a:gd name="T69" fmla="*/ 2314575 h 2299"/>
              <a:gd name="T70" fmla="*/ 3119438 w 3226"/>
              <a:gd name="T71" fmla="*/ 2386013 h 2299"/>
              <a:gd name="T72" fmla="*/ 3309938 w 3226"/>
              <a:gd name="T73" fmla="*/ 2433638 h 2299"/>
              <a:gd name="T74" fmla="*/ 3405188 w 3226"/>
              <a:gd name="T75" fmla="*/ 2481263 h 2299"/>
              <a:gd name="T76" fmla="*/ 3476625 w 3226"/>
              <a:gd name="T77" fmla="*/ 2528888 h 2299"/>
              <a:gd name="T78" fmla="*/ 3548063 w 3226"/>
              <a:gd name="T79" fmla="*/ 2552700 h 2299"/>
              <a:gd name="T80" fmla="*/ 3619500 w 3226"/>
              <a:gd name="T81" fmla="*/ 2600325 h 2299"/>
              <a:gd name="T82" fmla="*/ 3667125 w 3226"/>
              <a:gd name="T83" fmla="*/ 2671763 h 2299"/>
              <a:gd name="T84" fmla="*/ 3738563 w 3226"/>
              <a:gd name="T85" fmla="*/ 2743200 h 2299"/>
              <a:gd name="T86" fmla="*/ 3810000 w 3226"/>
              <a:gd name="T87" fmla="*/ 2790825 h 2299"/>
              <a:gd name="T88" fmla="*/ 3881438 w 3226"/>
              <a:gd name="T89" fmla="*/ 2862263 h 2299"/>
              <a:gd name="T90" fmla="*/ 3952875 w 3226"/>
              <a:gd name="T91" fmla="*/ 2909888 h 2299"/>
              <a:gd name="T92" fmla="*/ 4024313 w 3226"/>
              <a:gd name="T93" fmla="*/ 2981325 h 2299"/>
              <a:gd name="T94" fmla="*/ 4071938 w 3226"/>
              <a:gd name="T95" fmla="*/ 3052763 h 2299"/>
              <a:gd name="T96" fmla="*/ 4143375 w 3226"/>
              <a:gd name="T97" fmla="*/ 3100388 h 2299"/>
              <a:gd name="T98" fmla="*/ 4238625 w 3226"/>
              <a:gd name="T99" fmla="*/ 3171825 h 2299"/>
              <a:gd name="T100" fmla="*/ 4333875 w 3226"/>
              <a:gd name="T101" fmla="*/ 3243263 h 2299"/>
              <a:gd name="T102" fmla="*/ 4405313 w 3226"/>
              <a:gd name="T103" fmla="*/ 3314700 h 2299"/>
              <a:gd name="T104" fmla="*/ 4476750 w 3226"/>
              <a:gd name="T105" fmla="*/ 3362325 h 2299"/>
              <a:gd name="T106" fmla="*/ 4548188 w 3226"/>
              <a:gd name="T107" fmla="*/ 3409950 h 2299"/>
              <a:gd name="T108" fmla="*/ 4619625 w 3226"/>
              <a:gd name="T109" fmla="*/ 3433763 h 2299"/>
              <a:gd name="T110" fmla="*/ 4691063 w 3226"/>
              <a:gd name="T111" fmla="*/ 3433763 h 2299"/>
              <a:gd name="T112" fmla="*/ 4762500 w 3226"/>
              <a:gd name="T113" fmla="*/ 3457575 h 2299"/>
              <a:gd name="T114" fmla="*/ 4833938 w 3226"/>
              <a:gd name="T115" fmla="*/ 3457575 h 2299"/>
              <a:gd name="T116" fmla="*/ 4905375 w 3226"/>
              <a:gd name="T117" fmla="*/ 3505200 h 2299"/>
              <a:gd name="T118" fmla="*/ 4976813 w 3226"/>
              <a:gd name="T119" fmla="*/ 3552825 h 2299"/>
              <a:gd name="T120" fmla="*/ 5048250 w 3226"/>
              <a:gd name="T121" fmla="*/ 3576638 h 2299"/>
              <a:gd name="T122" fmla="*/ 5119688 w 3226"/>
              <a:gd name="T123" fmla="*/ 3648075 h 229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3226" h="2299">
                <a:moveTo>
                  <a:pt x="0" y="0"/>
                </a:moveTo>
                <a:lnTo>
                  <a:pt x="15" y="63"/>
                </a:lnTo>
                <a:lnTo>
                  <a:pt x="15" y="108"/>
                </a:lnTo>
                <a:lnTo>
                  <a:pt x="45" y="153"/>
                </a:lnTo>
                <a:lnTo>
                  <a:pt x="90" y="198"/>
                </a:lnTo>
                <a:lnTo>
                  <a:pt x="120" y="243"/>
                </a:lnTo>
                <a:lnTo>
                  <a:pt x="165" y="288"/>
                </a:lnTo>
                <a:lnTo>
                  <a:pt x="195" y="333"/>
                </a:lnTo>
                <a:lnTo>
                  <a:pt x="240" y="378"/>
                </a:lnTo>
                <a:lnTo>
                  <a:pt x="255" y="423"/>
                </a:lnTo>
                <a:lnTo>
                  <a:pt x="300" y="453"/>
                </a:lnTo>
                <a:lnTo>
                  <a:pt x="315" y="498"/>
                </a:lnTo>
                <a:lnTo>
                  <a:pt x="360" y="528"/>
                </a:lnTo>
                <a:lnTo>
                  <a:pt x="390" y="573"/>
                </a:lnTo>
                <a:lnTo>
                  <a:pt x="435" y="603"/>
                </a:lnTo>
                <a:lnTo>
                  <a:pt x="495" y="648"/>
                </a:lnTo>
                <a:lnTo>
                  <a:pt x="540" y="678"/>
                </a:lnTo>
                <a:lnTo>
                  <a:pt x="585" y="708"/>
                </a:lnTo>
                <a:lnTo>
                  <a:pt x="630" y="738"/>
                </a:lnTo>
                <a:lnTo>
                  <a:pt x="675" y="783"/>
                </a:lnTo>
                <a:lnTo>
                  <a:pt x="720" y="828"/>
                </a:lnTo>
                <a:lnTo>
                  <a:pt x="765" y="873"/>
                </a:lnTo>
                <a:lnTo>
                  <a:pt x="810" y="918"/>
                </a:lnTo>
                <a:lnTo>
                  <a:pt x="855" y="978"/>
                </a:lnTo>
                <a:lnTo>
                  <a:pt x="900" y="1023"/>
                </a:lnTo>
                <a:lnTo>
                  <a:pt x="960" y="1083"/>
                </a:lnTo>
                <a:lnTo>
                  <a:pt x="1020" y="1128"/>
                </a:lnTo>
                <a:lnTo>
                  <a:pt x="1110" y="1158"/>
                </a:lnTo>
                <a:lnTo>
                  <a:pt x="1230" y="1218"/>
                </a:lnTo>
                <a:lnTo>
                  <a:pt x="1335" y="1263"/>
                </a:lnTo>
                <a:lnTo>
                  <a:pt x="1455" y="1308"/>
                </a:lnTo>
                <a:lnTo>
                  <a:pt x="1560" y="1353"/>
                </a:lnTo>
                <a:lnTo>
                  <a:pt x="1665" y="1383"/>
                </a:lnTo>
                <a:lnTo>
                  <a:pt x="1785" y="1428"/>
                </a:lnTo>
                <a:lnTo>
                  <a:pt x="1845" y="1458"/>
                </a:lnTo>
                <a:lnTo>
                  <a:pt x="1965" y="1503"/>
                </a:lnTo>
                <a:lnTo>
                  <a:pt x="2085" y="1533"/>
                </a:lnTo>
                <a:lnTo>
                  <a:pt x="2145" y="1563"/>
                </a:lnTo>
                <a:lnTo>
                  <a:pt x="2190" y="1593"/>
                </a:lnTo>
                <a:lnTo>
                  <a:pt x="2235" y="1608"/>
                </a:lnTo>
                <a:lnTo>
                  <a:pt x="2280" y="1638"/>
                </a:lnTo>
                <a:lnTo>
                  <a:pt x="2310" y="1683"/>
                </a:lnTo>
                <a:lnTo>
                  <a:pt x="2355" y="1728"/>
                </a:lnTo>
                <a:lnTo>
                  <a:pt x="2400" y="1758"/>
                </a:lnTo>
                <a:lnTo>
                  <a:pt x="2445" y="1803"/>
                </a:lnTo>
                <a:lnTo>
                  <a:pt x="2490" y="1833"/>
                </a:lnTo>
                <a:lnTo>
                  <a:pt x="2535" y="1878"/>
                </a:lnTo>
                <a:lnTo>
                  <a:pt x="2565" y="1923"/>
                </a:lnTo>
                <a:lnTo>
                  <a:pt x="2610" y="1953"/>
                </a:lnTo>
                <a:lnTo>
                  <a:pt x="2670" y="1998"/>
                </a:lnTo>
                <a:lnTo>
                  <a:pt x="2730" y="2043"/>
                </a:lnTo>
                <a:lnTo>
                  <a:pt x="2775" y="2088"/>
                </a:lnTo>
                <a:lnTo>
                  <a:pt x="2820" y="2118"/>
                </a:lnTo>
                <a:lnTo>
                  <a:pt x="2865" y="2148"/>
                </a:lnTo>
                <a:lnTo>
                  <a:pt x="2910" y="2163"/>
                </a:lnTo>
                <a:lnTo>
                  <a:pt x="2955" y="2163"/>
                </a:lnTo>
                <a:lnTo>
                  <a:pt x="3000" y="2178"/>
                </a:lnTo>
                <a:lnTo>
                  <a:pt x="3045" y="2178"/>
                </a:lnTo>
                <a:lnTo>
                  <a:pt x="3090" y="2208"/>
                </a:lnTo>
                <a:lnTo>
                  <a:pt x="3135" y="2238"/>
                </a:lnTo>
                <a:lnTo>
                  <a:pt x="3180" y="2253"/>
                </a:lnTo>
                <a:lnTo>
                  <a:pt x="3225" y="2298"/>
                </a:lnTo>
              </a:path>
            </a:pathLst>
          </a:custGeom>
          <a:noFill/>
          <a:ln w="76200" cap="rnd" cmpd="sng">
            <a:solidFill>
              <a:srgbClr val="33CC33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99337" name="Freeform 9"/>
          <p:cNvSpPr>
            <a:spLocks/>
          </p:cNvSpPr>
          <p:nvPr/>
        </p:nvSpPr>
        <p:spPr bwMode="auto">
          <a:xfrm>
            <a:off x="2209800" y="2238375"/>
            <a:ext cx="2125663" cy="2792413"/>
          </a:xfrm>
          <a:custGeom>
            <a:avLst/>
            <a:gdLst>
              <a:gd name="T0" fmla="*/ 0 w 1339"/>
              <a:gd name="T1" fmla="*/ 2790825 h 1759"/>
              <a:gd name="T2" fmla="*/ 100013 w 1339"/>
              <a:gd name="T3" fmla="*/ 2738438 h 1759"/>
              <a:gd name="T4" fmla="*/ 171450 w 1339"/>
              <a:gd name="T5" fmla="*/ 2714625 h 1759"/>
              <a:gd name="T6" fmla="*/ 242888 w 1339"/>
              <a:gd name="T7" fmla="*/ 2643188 h 1759"/>
              <a:gd name="T8" fmla="*/ 314325 w 1339"/>
              <a:gd name="T9" fmla="*/ 2619375 h 1759"/>
              <a:gd name="T10" fmla="*/ 361950 w 1339"/>
              <a:gd name="T11" fmla="*/ 2547938 h 1759"/>
              <a:gd name="T12" fmla="*/ 433388 w 1339"/>
              <a:gd name="T13" fmla="*/ 2500313 h 1759"/>
              <a:gd name="T14" fmla="*/ 504825 w 1339"/>
              <a:gd name="T15" fmla="*/ 2405063 h 1759"/>
              <a:gd name="T16" fmla="*/ 576263 w 1339"/>
              <a:gd name="T17" fmla="*/ 2309813 h 1759"/>
              <a:gd name="T18" fmla="*/ 623888 w 1339"/>
              <a:gd name="T19" fmla="*/ 2238375 h 1759"/>
              <a:gd name="T20" fmla="*/ 695325 w 1339"/>
              <a:gd name="T21" fmla="*/ 2143125 h 1759"/>
              <a:gd name="T22" fmla="*/ 766763 w 1339"/>
              <a:gd name="T23" fmla="*/ 2071688 h 1759"/>
              <a:gd name="T24" fmla="*/ 814388 w 1339"/>
              <a:gd name="T25" fmla="*/ 2000250 h 1759"/>
              <a:gd name="T26" fmla="*/ 838200 w 1339"/>
              <a:gd name="T27" fmla="*/ 1905000 h 1759"/>
              <a:gd name="T28" fmla="*/ 885825 w 1339"/>
              <a:gd name="T29" fmla="*/ 1809750 h 1759"/>
              <a:gd name="T30" fmla="*/ 957263 w 1339"/>
              <a:gd name="T31" fmla="*/ 1714500 h 1759"/>
              <a:gd name="T32" fmla="*/ 1004888 w 1339"/>
              <a:gd name="T33" fmla="*/ 1619250 h 1759"/>
              <a:gd name="T34" fmla="*/ 1052513 w 1339"/>
              <a:gd name="T35" fmla="*/ 1524000 h 1759"/>
              <a:gd name="T36" fmla="*/ 1076325 w 1339"/>
              <a:gd name="T37" fmla="*/ 1452563 h 1759"/>
              <a:gd name="T38" fmla="*/ 1123950 w 1339"/>
              <a:gd name="T39" fmla="*/ 1262063 h 1759"/>
              <a:gd name="T40" fmla="*/ 1195388 w 1339"/>
              <a:gd name="T41" fmla="*/ 1071563 h 1759"/>
              <a:gd name="T42" fmla="*/ 1290638 w 1339"/>
              <a:gd name="T43" fmla="*/ 881063 h 1759"/>
              <a:gd name="T44" fmla="*/ 1338263 w 1339"/>
              <a:gd name="T45" fmla="*/ 690563 h 1759"/>
              <a:gd name="T46" fmla="*/ 1409700 w 1339"/>
              <a:gd name="T47" fmla="*/ 523875 h 1759"/>
              <a:gd name="T48" fmla="*/ 1457325 w 1339"/>
              <a:gd name="T49" fmla="*/ 428625 h 1759"/>
              <a:gd name="T50" fmla="*/ 1528763 w 1339"/>
              <a:gd name="T51" fmla="*/ 357188 h 1759"/>
              <a:gd name="T52" fmla="*/ 1600200 w 1339"/>
              <a:gd name="T53" fmla="*/ 261938 h 1759"/>
              <a:gd name="T54" fmla="*/ 1671638 w 1339"/>
              <a:gd name="T55" fmla="*/ 190500 h 1759"/>
              <a:gd name="T56" fmla="*/ 1814513 w 1339"/>
              <a:gd name="T57" fmla="*/ 142875 h 1759"/>
              <a:gd name="T58" fmla="*/ 1909763 w 1339"/>
              <a:gd name="T59" fmla="*/ 95250 h 1759"/>
              <a:gd name="T60" fmla="*/ 1981200 w 1339"/>
              <a:gd name="T61" fmla="*/ 71438 h 1759"/>
              <a:gd name="T62" fmla="*/ 2052638 w 1339"/>
              <a:gd name="T63" fmla="*/ 47625 h 1759"/>
              <a:gd name="T64" fmla="*/ 2124075 w 1339"/>
              <a:gd name="T65" fmla="*/ 0 h 1759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339" h="1759">
                <a:moveTo>
                  <a:pt x="0" y="1758"/>
                </a:moveTo>
                <a:lnTo>
                  <a:pt x="63" y="1725"/>
                </a:lnTo>
                <a:lnTo>
                  <a:pt x="108" y="1710"/>
                </a:lnTo>
                <a:lnTo>
                  <a:pt x="153" y="1665"/>
                </a:lnTo>
                <a:lnTo>
                  <a:pt x="198" y="1650"/>
                </a:lnTo>
                <a:lnTo>
                  <a:pt x="228" y="1605"/>
                </a:lnTo>
                <a:lnTo>
                  <a:pt x="273" y="1575"/>
                </a:lnTo>
                <a:lnTo>
                  <a:pt x="318" y="1515"/>
                </a:lnTo>
                <a:lnTo>
                  <a:pt x="363" y="1455"/>
                </a:lnTo>
                <a:lnTo>
                  <a:pt x="393" y="1410"/>
                </a:lnTo>
                <a:lnTo>
                  <a:pt x="438" y="1350"/>
                </a:lnTo>
                <a:lnTo>
                  <a:pt x="483" y="1305"/>
                </a:lnTo>
                <a:lnTo>
                  <a:pt x="513" y="1260"/>
                </a:lnTo>
                <a:lnTo>
                  <a:pt x="528" y="1200"/>
                </a:lnTo>
                <a:lnTo>
                  <a:pt x="558" y="1140"/>
                </a:lnTo>
                <a:lnTo>
                  <a:pt x="603" y="1080"/>
                </a:lnTo>
                <a:lnTo>
                  <a:pt x="633" y="1020"/>
                </a:lnTo>
                <a:lnTo>
                  <a:pt x="663" y="960"/>
                </a:lnTo>
                <a:lnTo>
                  <a:pt x="678" y="915"/>
                </a:lnTo>
                <a:lnTo>
                  <a:pt x="708" y="795"/>
                </a:lnTo>
                <a:lnTo>
                  <a:pt x="753" y="675"/>
                </a:lnTo>
                <a:lnTo>
                  <a:pt x="813" y="555"/>
                </a:lnTo>
                <a:lnTo>
                  <a:pt x="843" y="435"/>
                </a:lnTo>
                <a:lnTo>
                  <a:pt x="888" y="330"/>
                </a:lnTo>
                <a:lnTo>
                  <a:pt x="918" y="270"/>
                </a:lnTo>
                <a:lnTo>
                  <a:pt x="963" y="225"/>
                </a:lnTo>
                <a:lnTo>
                  <a:pt x="1008" y="165"/>
                </a:lnTo>
                <a:lnTo>
                  <a:pt x="1053" y="120"/>
                </a:lnTo>
                <a:lnTo>
                  <a:pt x="1143" y="90"/>
                </a:lnTo>
                <a:lnTo>
                  <a:pt x="1203" y="60"/>
                </a:lnTo>
                <a:lnTo>
                  <a:pt x="1248" y="45"/>
                </a:lnTo>
                <a:lnTo>
                  <a:pt x="1293" y="30"/>
                </a:lnTo>
                <a:lnTo>
                  <a:pt x="1338" y="0"/>
                </a:lnTo>
              </a:path>
            </a:pathLst>
          </a:custGeom>
          <a:noFill/>
          <a:ln w="101600" cap="rnd" cmpd="sng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99338" name="Freeform 10"/>
          <p:cNvSpPr>
            <a:spLocks/>
          </p:cNvSpPr>
          <p:nvPr/>
        </p:nvSpPr>
        <p:spPr bwMode="auto">
          <a:xfrm>
            <a:off x="2590800" y="1685925"/>
            <a:ext cx="2882900" cy="3268663"/>
          </a:xfrm>
          <a:custGeom>
            <a:avLst/>
            <a:gdLst>
              <a:gd name="T0" fmla="*/ 0 w 1816"/>
              <a:gd name="T1" fmla="*/ 3267075 h 2059"/>
              <a:gd name="T2" fmla="*/ 95250 w 1816"/>
              <a:gd name="T3" fmla="*/ 3190875 h 2059"/>
              <a:gd name="T4" fmla="*/ 261938 w 1816"/>
              <a:gd name="T5" fmla="*/ 3143250 h 2059"/>
              <a:gd name="T6" fmla="*/ 333375 w 1816"/>
              <a:gd name="T7" fmla="*/ 3119438 h 2059"/>
              <a:gd name="T8" fmla="*/ 523875 w 1816"/>
              <a:gd name="T9" fmla="*/ 3071813 h 2059"/>
              <a:gd name="T10" fmla="*/ 595313 w 1816"/>
              <a:gd name="T11" fmla="*/ 3048000 h 2059"/>
              <a:gd name="T12" fmla="*/ 666750 w 1816"/>
              <a:gd name="T13" fmla="*/ 3024188 h 2059"/>
              <a:gd name="T14" fmla="*/ 738188 w 1816"/>
              <a:gd name="T15" fmla="*/ 2976563 h 2059"/>
              <a:gd name="T16" fmla="*/ 785813 w 1816"/>
              <a:gd name="T17" fmla="*/ 2905125 h 2059"/>
              <a:gd name="T18" fmla="*/ 857250 w 1816"/>
              <a:gd name="T19" fmla="*/ 2833688 h 2059"/>
              <a:gd name="T20" fmla="*/ 928688 w 1816"/>
              <a:gd name="T21" fmla="*/ 2762250 h 2059"/>
              <a:gd name="T22" fmla="*/ 1000125 w 1816"/>
              <a:gd name="T23" fmla="*/ 2667000 h 2059"/>
              <a:gd name="T24" fmla="*/ 1023938 w 1816"/>
              <a:gd name="T25" fmla="*/ 2595563 h 2059"/>
              <a:gd name="T26" fmla="*/ 1095375 w 1816"/>
              <a:gd name="T27" fmla="*/ 2405063 h 2059"/>
              <a:gd name="T28" fmla="*/ 1166813 w 1816"/>
              <a:gd name="T29" fmla="*/ 2166938 h 2059"/>
              <a:gd name="T30" fmla="*/ 1214438 w 1816"/>
              <a:gd name="T31" fmla="*/ 1976438 h 2059"/>
              <a:gd name="T32" fmla="*/ 1238250 w 1816"/>
              <a:gd name="T33" fmla="*/ 1833563 h 2059"/>
              <a:gd name="T34" fmla="*/ 1262063 w 1816"/>
              <a:gd name="T35" fmla="*/ 1762125 h 2059"/>
              <a:gd name="T36" fmla="*/ 1333500 w 1816"/>
              <a:gd name="T37" fmla="*/ 1595438 h 2059"/>
              <a:gd name="T38" fmla="*/ 1381125 w 1816"/>
              <a:gd name="T39" fmla="*/ 1524000 h 2059"/>
              <a:gd name="T40" fmla="*/ 1547813 w 1816"/>
              <a:gd name="T41" fmla="*/ 1357313 h 2059"/>
              <a:gd name="T42" fmla="*/ 1619250 w 1816"/>
              <a:gd name="T43" fmla="*/ 1166813 h 2059"/>
              <a:gd name="T44" fmla="*/ 1714500 w 1816"/>
              <a:gd name="T45" fmla="*/ 976313 h 2059"/>
              <a:gd name="T46" fmla="*/ 1809750 w 1816"/>
              <a:gd name="T47" fmla="*/ 881063 h 2059"/>
              <a:gd name="T48" fmla="*/ 1881188 w 1816"/>
              <a:gd name="T49" fmla="*/ 785813 h 2059"/>
              <a:gd name="T50" fmla="*/ 1952625 w 1816"/>
              <a:gd name="T51" fmla="*/ 714375 h 2059"/>
              <a:gd name="T52" fmla="*/ 2024063 w 1816"/>
              <a:gd name="T53" fmla="*/ 642938 h 2059"/>
              <a:gd name="T54" fmla="*/ 2095500 w 1816"/>
              <a:gd name="T55" fmla="*/ 595313 h 2059"/>
              <a:gd name="T56" fmla="*/ 2166938 w 1816"/>
              <a:gd name="T57" fmla="*/ 523875 h 2059"/>
              <a:gd name="T58" fmla="*/ 2238375 w 1816"/>
              <a:gd name="T59" fmla="*/ 452438 h 2059"/>
              <a:gd name="T60" fmla="*/ 2309813 w 1816"/>
              <a:gd name="T61" fmla="*/ 381000 h 2059"/>
              <a:gd name="T62" fmla="*/ 2381250 w 1816"/>
              <a:gd name="T63" fmla="*/ 333375 h 2059"/>
              <a:gd name="T64" fmla="*/ 2452688 w 1816"/>
              <a:gd name="T65" fmla="*/ 285750 h 2059"/>
              <a:gd name="T66" fmla="*/ 2524125 w 1816"/>
              <a:gd name="T67" fmla="*/ 238125 h 2059"/>
              <a:gd name="T68" fmla="*/ 2595563 w 1816"/>
              <a:gd name="T69" fmla="*/ 190500 h 2059"/>
              <a:gd name="T70" fmla="*/ 2667000 w 1816"/>
              <a:gd name="T71" fmla="*/ 142875 h 2059"/>
              <a:gd name="T72" fmla="*/ 2738438 w 1816"/>
              <a:gd name="T73" fmla="*/ 95250 h 2059"/>
              <a:gd name="T74" fmla="*/ 2809875 w 1816"/>
              <a:gd name="T75" fmla="*/ 47625 h 2059"/>
              <a:gd name="T76" fmla="*/ 2881313 w 1816"/>
              <a:gd name="T77" fmla="*/ 0 h 205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1816" h="2059">
                <a:moveTo>
                  <a:pt x="0" y="2058"/>
                </a:moveTo>
                <a:lnTo>
                  <a:pt x="60" y="2010"/>
                </a:lnTo>
                <a:lnTo>
                  <a:pt x="165" y="1980"/>
                </a:lnTo>
                <a:lnTo>
                  <a:pt x="210" y="1965"/>
                </a:lnTo>
                <a:lnTo>
                  <a:pt x="330" y="1935"/>
                </a:lnTo>
                <a:lnTo>
                  <a:pt x="375" y="1920"/>
                </a:lnTo>
                <a:lnTo>
                  <a:pt x="420" y="1905"/>
                </a:lnTo>
                <a:lnTo>
                  <a:pt x="465" y="1875"/>
                </a:lnTo>
                <a:lnTo>
                  <a:pt x="495" y="1830"/>
                </a:lnTo>
                <a:lnTo>
                  <a:pt x="540" y="1785"/>
                </a:lnTo>
                <a:lnTo>
                  <a:pt x="585" y="1740"/>
                </a:lnTo>
                <a:lnTo>
                  <a:pt x="630" y="1680"/>
                </a:lnTo>
                <a:lnTo>
                  <a:pt x="645" y="1635"/>
                </a:lnTo>
                <a:lnTo>
                  <a:pt x="690" y="1515"/>
                </a:lnTo>
                <a:lnTo>
                  <a:pt x="735" y="1365"/>
                </a:lnTo>
                <a:lnTo>
                  <a:pt x="765" y="1245"/>
                </a:lnTo>
                <a:lnTo>
                  <a:pt x="780" y="1155"/>
                </a:lnTo>
                <a:lnTo>
                  <a:pt x="795" y="1110"/>
                </a:lnTo>
                <a:lnTo>
                  <a:pt x="840" y="1005"/>
                </a:lnTo>
                <a:lnTo>
                  <a:pt x="870" y="960"/>
                </a:lnTo>
                <a:lnTo>
                  <a:pt x="975" y="855"/>
                </a:lnTo>
                <a:lnTo>
                  <a:pt x="1020" y="735"/>
                </a:lnTo>
                <a:lnTo>
                  <a:pt x="1080" y="615"/>
                </a:lnTo>
                <a:lnTo>
                  <a:pt x="1140" y="555"/>
                </a:lnTo>
                <a:lnTo>
                  <a:pt x="1185" y="495"/>
                </a:lnTo>
                <a:lnTo>
                  <a:pt x="1230" y="450"/>
                </a:lnTo>
                <a:lnTo>
                  <a:pt x="1275" y="405"/>
                </a:lnTo>
                <a:lnTo>
                  <a:pt x="1320" y="375"/>
                </a:lnTo>
                <a:lnTo>
                  <a:pt x="1365" y="330"/>
                </a:lnTo>
                <a:lnTo>
                  <a:pt x="1410" y="285"/>
                </a:lnTo>
                <a:lnTo>
                  <a:pt x="1455" y="240"/>
                </a:lnTo>
                <a:lnTo>
                  <a:pt x="1500" y="210"/>
                </a:lnTo>
                <a:lnTo>
                  <a:pt x="1545" y="180"/>
                </a:lnTo>
                <a:lnTo>
                  <a:pt x="1590" y="150"/>
                </a:lnTo>
                <a:lnTo>
                  <a:pt x="1635" y="120"/>
                </a:lnTo>
                <a:lnTo>
                  <a:pt x="1680" y="90"/>
                </a:lnTo>
                <a:lnTo>
                  <a:pt x="1725" y="60"/>
                </a:lnTo>
                <a:lnTo>
                  <a:pt x="1770" y="30"/>
                </a:lnTo>
                <a:lnTo>
                  <a:pt x="1815" y="0"/>
                </a:lnTo>
              </a:path>
            </a:pathLst>
          </a:custGeom>
          <a:noFill/>
          <a:ln w="101600" cap="rnd" cmpd="sng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99339" name="Freeform 11"/>
          <p:cNvSpPr>
            <a:spLocks/>
          </p:cNvSpPr>
          <p:nvPr/>
        </p:nvSpPr>
        <p:spPr bwMode="auto">
          <a:xfrm>
            <a:off x="3200400" y="1619250"/>
            <a:ext cx="3373438" cy="3411538"/>
          </a:xfrm>
          <a:custGeom>
            <a:avLst/>
            <a:gdLst>
              <a:gd name="T0" fmla="*/ 0 w 2125"/>
              <a:gd name="T1" fmla="*/ 3409950 h 2149"/>
              <a:gd name="T2" fmla="*/ 109538 w 2125"/>
              <a:gd name="T3" fmla="*/ 3381375 h 2149"/>
              <a:gd name="T4" fmla="*/ 180975 w 2125"/>
              <a:gd name="T5" fmla="*/ 3357563 h 2149"/>
              <a:gd name="T6" fmla="*/ 252413 w 2125"/>
              <a:gd name="T7" fmla="*/ 3333750 h 2149"/>
              <a:gd name="T8" fmla="*/ 347663 w 2125"/>
              <a:gd name="T9" fmla="*/ 3286125 h 2149"/>
              <a:gd name="T10" fmla="*/ 419100 w 2125"/>
              <a:gd name="T11" fmla="*/ 3262313 h 2149"/>
              <a:gd name="T12" fmla="*/ 490538 w 2125"/>
              <a:gd name="T13" fmla="*/ 3238500 h 2149"/>
              <a:gd name="T14" fmla="*/ 561975 w 2125"/>
              <a:gd name="T15" fmla="*/ 3214688 h 2149"/>
              <a:gd name="T16" fmla="*/ 633413 w 2125"/>
              <a:gd name="T17" fmla="*/ 3190875 h 2149"/>
              <a:gd name="T18" fmla="*/ 704850 w 2125"/>
              <a:gd name="T19" fmla="*/ 3143250 h 2149"/>
              <a:gd name="T20" fmla="*/ 776288 w 2125"/>
              <a:gd name="T21" fmla="*/ 3119438 h 2149"/>
              <a:gd name="T22" fmla="*/ 871538 w 2125"/>
              <a:gd name="T23" fmla="*/ 3071813 h 2149"/>
              <a:gd name="T24" fmla="*/ 942975 w 2125"/>
              <a:gd name="T25" fmla="*/ 3024188 h 2149"/>
              <a:gd name="T26" fmla="*/ 1014413 w 2125"/>
              <a:gd name="T27" fmla="*/ 2952750 h 2149"/>
              <a:gd name="T28" fmla="*/ 1085850 w 2125"/>
              <a:gd name="T29" fmla="*/ 2928938 h 2149"/>
              <a:gd name="T30" fmla="*/ 1157288 w 2125"/>
              <a:gd name="T31" fmla="*/ 2857500 h 2149"/>
              <a:gd name="T32" fmla="*/ 1204913 w 2125"/>
              <a:gd name="T33" fmla="*/ 2786063 h 2149"/>
              <a:gd name="T34" fmla="*/ 1228725 w 2125"/>
              <a:gd name="T35" fmla="*/ 2714625 h 2149"/>
              <a:gd name="T36" fmla="*/ 1276350 w 2125"/>
              <a:gd name="T37" fmla="*/ 2643188 h 2149"/>
              <a:gd name="T38" fmla="*/ 1300163 w 2125"/>
              <a:gd name="T39" fmla="*/ 2571750 h 2149"/>
              <a:gd name="T40" fmla="*/ 1347788 w 2125"/>
              <a:gd name="T41" fmla="*/ 2381250 h 2149"/>
              <a:gd name="T42" fmla="*/ 1395413 w 2125"/>
              <a:gd name="T43" fmla="*/ 2309813 h 2149"/>
              <a:gd name="T44" fmla="*/ 1443038 w 2125"/>
              <a:gd name="T45" fmla="*/ 2214563 h 2149"/>
              <a:gd name="T46" fmla="*/ 1490663 w 2125"/>
              <a:gd name="T47" fmla="*/ 2047875 h 2149"/>
              <a:gd name="T48" fmla="*/ 1538288 w 2125"/>
              <a:gd name="T49" fmla="*/ 1976438 h 2149"/>
              <a:gd name="T50" fmla="*/ 1585913 w 2125"/>
              <a:gd name="T51" fmla="*/ 1905000 h 2149"/>
              <a:gd name="T52" fmla="*/ 1633538 w 2125"/>
              <a:gd name="T53" fmla="*/ 1833563 h 2149"/>
              <a:gd name="T54" fmla="*/ 1704975 w 2125"/>
              <a:gd name="T55" fmla="*/ 1762125 h 2149"/>
              <a:gd name="T56" fmla="*/ 1752600 w 2125"/>
              <a:gd name="T57" fmla="*/ 1690688 h 2149"/>
              <a:gd name="T58" fmla="*/ 1800225 w 2125"/>
              <a:gd name="T59" fmla="*/ 1619250 h 2149"/>
              <a:gd name="T60" fmla="*/ 1847850 w 2125"/>
              <a:gd name="T61" fmla="*/ 1547813 h 2149"/>
              <a:gd name="T62" fmla="*/ 1895475 w 2125"/>
              <a:gd name="T63" fmla="*/ 1476375 h 2149"/>
              <a:gd name="T64" fmla="*/ 1943100 w 2125"/>
              <a:gd name="T65" fmla="*/ 1404938 h 2149"/>
              <a:gd name="T66" fmla="*/ 1990725 w 2125"/>
              <a:gd name="T67" fmla="*/ 1333500 h 2149"/>
              <a:gd name="T68" fmla="*/ 2038350 w 2125"/>
              <a:gd name="T69" fmla="*/ 1262063 h 2149"/>
              <a:gd name="T70" fmla="*/ 2085975 w 2125"/>
              <a:gd name="T71" fmla="*/ 1119188 h 2149"/>
              <a:gd name="T72" fmla="*/ 2133600 w 2125"/>
              <a:gd name="T73" fmla="*/ 952500 h 2149"/>
              <a:gd name="T74" fmla="*/ 2181225 w 2125"/>
              <a:gd name="T75" fmla="*/ 809625 h 2149"/>
              <a:gd name="T76" fmla="*/ 2252663 w 2125"/>
              <a:gd name="T77" fmla="*/ 642938 h 2149"/>
              <a:gd name="T78" fmla="*/ 2324100 w 2125"/>
              <a:gd name="T79" fmla="*/ 476250 h 2149"/>
              <a:gd name="T80" fmla="*/ 2371725 w 2125"/>
              <a:gd name="T81" fmla="*/ 404813 h 2149"/>
              <a:gd name="T82" fmla="*/ 2443163 w 2125"/>
              <a:gd name="T83" fmla="*/ 333375 h 2149"/>
              <a:gd name="T84" fmla="*/ 2514600 w 2125"/>
              <a:gd name="T85" fmla="*/ 261938 h 2149"/>
              <a:gd name="T86" fmla="*/ 2586038 w 2125"/>
              <a:gd name="T87" fmla="*/ 214313 h 2149"/>
              <a:gd name="T88" fmla="*/ 2776538 w 2125"/>
              <a:gd name="T89" fmla="*/ 190500 h 2149"/>
              <a:gd name="T90" fmla="*/ 2871788 w 2125"/>
              <a:gd name="T91" fmla="*/ 166688 h 2149"/>
              <a:gd name="T92" fmla="*/ 2943225 w 2125"/>
              <a:gd name="T93" fmla="*/ 142875 h 2149"/>
              <a:gd name="T94" fmla="*/ 3014663 w 2125"/>
              <a:gd name="T95" fmla="*/ 119063 h 2149"/>
              <a:gd name="T96" fmla="*/ 3086100 w 2125"/>
              <a:gd name="T97" fmla="*/ 71438 h 2149"/>
              <a:gd name="T98" fmla="*/ 3157538 w 2125"/>
              <a:gd name="T99" fmla="*/ 23813 h 2149"/>
              <a:gd name="T100" fmla="*/ 3228975 w 2125"/>
              <a:gd name="T101" fmla="*/ 0 h 2149"/>
              <a:gd name="T102" fmla="*/ 3300413 w 2125"/>
              <a:gd name="T103" fmla="*/ 0 h 2149"/>
              <a:gd name="T104" fmla="*/ 3371850 w 2125"/>
              <a:gd name="T105" fmla="*/ 0 h 2149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25" h="2149">
                <a:moveTo>
                  <a:pt x="0" y="2148"/>
                </a:moveTo>
                <a:lnTo>
                  <a:pt x="69" y="2130"/>
                </a:lnTo>
                <a:lnTo>
                  <a:pt x="114" y="2115"/>
                </a:lnTo>
                <a:lnTo>
                  <a:pt x="159" y="2100"/>
                </a:lnTo>
                <a:lnTo>
                  <a:pt x="219" y="2070"/>
                </a:lnTo>
                <a:lnTo>
                  <a:pt x="264" y="2055"/>
                </a:lnTo>
                <a:lnTo>
                  <a:pt x="309" y="2040"/>
                </a:lnTo>
                <a:lnTo>
                  <a:pt x="354" y="2025"/>
                </a:lnTo>
                <a:lnTo>
                  <a:pt x="399" y="2010"/>
                </a:lnTo>
                <a:lnTo>
                  <a:pt x="444" y="1980"/>
                </a:lnTo>
                <a:lnTo>
                  <a:pt x="489" y="1965"/>
                </a:lnTo>
                <a:lnTo>
                  <a:pt x="549" y="1935"/>
                </a:lnTo>
                <a:lnTo>
                  <a:pt x="594" y="1905"/>
                </a:lnTo>
                <a:lnTo>
                  <a:pt x="639" y="1860"/>
                </a:lnTo>
                <a:lnTo>
                  <a:pt x="684" y="1845"/>
                </a:lnTo>
                <a:lnTo>
                  <a:pt x="729" y="1800"/>
                </a:lnTo>
                <a:lnTo>
                  <a:pt x="759" y="1755"/>
                </a:lnTo>
                <a:lnTo>
                  <a:pt x="774" y="1710"/>
                </a:lnTo>
                <a:lnTo>
                  <a:pt x="804" y="1665"/>
                </a:lnTo>
                <a:lnTo>
                  <a:pt x="819" y="1620"/>
                </a:lnTo>
                <a:lnTo>
                  <a:pt x="849" y="1500"/>
                </a:lnTo>
                <a:lnTo>
                  <a:pt x="879" y="1455"/>
                </a:lnTo>
                <a:lnTo>
                  <a:pt x="909" y="1395"/>
                </a:lnTo>
                <a:lnTo>
                  <a:pt x="939" y="1290"/>
                </a:lnTo>
                <a:lnTo>
                  <a:pt x="969" y="1245"/>
                </a:lnTo>
                <a:lnTo>
                  <a:pt x="999" y="1200"/>
                </a:lnTo>
                <a:lnTo>
                  <a:pt x="1029" y="1155"/>
                </a:lnTo>
                <a:lnTo>
                  <a:pt x="1074" y="1110"/>
                </a:lnTo>
                <a:lnTo>
                  <a:pt x="1104" y="1065"/>
                </a:lnTo>
                <a:lnTo>
                  <a:pt x="1134" y="1020"/>
                </a:lnTo>
                <a:lnTo>
                  <a:pt x="1164" y="975"/>
                </a:lnTo>
                <a:lnTo>
                  <a:pt x="1194" y="930"/>
                </a:lnTo>
                <a:lnTo>
                  <a:pt x="1224" y="885"/>
                </a:lnTo>
                <a:lnTo>
                  <a:pt x="1254" y="840"/>
                </a:lnTo>
                <a:lnTo>
                  <a:pt x="1284" y="795"/>
                </a:lnTo>
                <a:lnTo>
                  <a:pt x="1314" y="705"/>
                </a:lnTo>
                <a:lnTo>
                  <a:pt x="1344" y="600"/>
                </a:lnTo>
                <a:lnTo>
                  <a:pt x="1374" y="510"/>
                </a:lnTo>
                <a:lnTo>
                  <a:pt x="1419" y="405"/>
                </a:lnTo>
                <a:lnTo>
                  <a:pt x="1464" y="300"/>
                </a:lnTo>
                <a:lnTo>
                  <a:pt x="1494" y="255"/>
                </a:lnTo>
                <a:lnTo>
                  <a:pt x="1539" y="210"/>
                </a:lnTo>
                <a:lnTo>
                  <a:pt x="1584" y="165"/>
                </a:lnTo>
                <a:lnTo>
                  <a:pt x="1629" y="135"/>
                </a:lnTo>
                <a:lnTo>
                  <a:pt x="1749" y="120"/>
                </a:lnTo>
                <a:lnTo>
                  <a:pt x="1809" y="105"/>
                </a:lnTo>
                <a:lnTo>
                  <a:pt x="1854" y="90"/>
                </a:lnTo>
                <a:lnTo>
                  <a:pt x="1899" y="75"/>
                </a:lnTo>
                <a:lnTo>
                  <a:pt x="1944" y="45"/>
                </a:lnTo>
                <a:lnTo>
                  <a:pt x="1989" y="15"/>
                </a:lnTo>
                <a:lnTo>
                  <a:pt x="2034" y="0"/>
                </a:lnTo>
                <a:lnTo>
                  <a:pt x="2079" y="0"/>
                </a:lnTo>
                <a:lnTo>
                  <a:pt x="2124" y="0"/>
                </a:lnTo>
              </a:path>
            </a:pathLst>
          </a:custGeom>
          <a:noFill/>
          <a:ln w="101600" cap="rnd" cmpd="sng">
            <a:solidFill>
              <a:srgbClr val="FF0066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99340" name="Freeform 12"/>
          <p:cNvSpPr>
            <a:spLocks/>
          </p:cNvSpPr>
          <p:nvPr/>
        </p:nvSpPr>
        <p:spPr bwMode="auto">
          <a:xfrm>
            <a:off x="4191000" y="1809750"/>
            <a:ext cx="3263900" cy="3221038"/>
          </a:xfrm>
          <a:custGeom>
            <a:avLst/>
            <a:gdLst>
              <a:gd name="T0" fmla="*/ 0 w 2056"/>
              <a:gd name="T1" fmla="*/ 3219450 h 2029"/>
              <a:gd name="T2" fmla="*/ 95250 w 2056"/>
              <a:gd name="T3" fmla="*/ 3214688 h 2029"/>
              <a:gd name="T4" fmla="*/ 190500 w 2056"/>
              <a:gd name="T5" fmla="*/ 3167063 h 2029"/>
              <a:gd name="T6" fmla="*/ 261938 w 2056"/>
              <a:gd name="T7" fmla="*/ 3143250 h 2029"/>
              <a:gd name="T8" fmla="*/ 357188 w 2056"/>
              <a:gd name="T9" fmla="*/ 3095625 h 2029"/>
              <a:gd name="T10" fmla="*/ 452438 w 2056"/>
              <a:gd name="T11" fmla="*/ 3048000 h 2029"/>
              <a:gd name="T12" fmla="*/ 523875 w 2056"/>
              <a:gd name="T13" fmla="*/ 3000375 h 2029"/>
              <a:gd name="T14" fmla="*/ 595313 w 2056"/>
              <a:gd name="T15" fmla="*/ 2952750 h 2029"/>
              <a:gd name="T16" fmla="*/ 738188 w 2056"/>
              <a:gd name="T17" fmla="*/ 2928938 h 2029"/>
              <a:gd name="T18" fmla="*/ 952500 w 2056"/>
              <a:gd name="T19" fmla="*/ 2857500 h 2029"/>
              <a:gd name="T20" fmla="*/ 1143000 w 2056"/>
              <a:gd name="T21" fmla="*/ 2786063 h 2029"/>
              <a:gd name="T22" fmla="*/ 1214438 w 2056"/>
              <a:gd name="T23" fmla="*/ 2738438 h 2029"/>
              <a:gd name="T24" fmla="*/ 1285875 w 2056"/>
              <a:gd name="T25" fmla="*/ 2690813 h 2029"/>
              <a:gd name="T26" fmla="*/ 1309688 w 2056"/>
              <a:gd name="T27" fmla="*/ 2619375 h 2029"/>
              <a:gd name="T28" fmla="*/ 1309688 w 2056"/>
              <a:gd name="T29" fmla="*/ 2547938 h 2029"/>
              <a:gd name="T30" fmla="*/ 1333500 w 2056"/>
              <a:gd name="T31" fmla="*/ 2452688 h 2029"/>
              <a:gd name="T32" fmla="*/ 1357313 w 2056"/>
              <a:gd name="T33" fmla="*/ 2381250 h 2029"/>
              <a:gd name="T34" fmla="*/ 1381125 w 2056"/>
              <a:gd name="T35" fmla="*/ 2286000 h 2029"/>
              <a:gd name="T36" fmla="*/ 1381125 w 2056"/>
              <a:gd name="T37" fmla="*/ 2190750 h 2029"/>
              <a:gd name="T38" fmla="*/ 1404938 w 2056"/>
              <a:gd name="T39" fmla="*/ 2095500 h 2029"/>
              <a:gd name="T40" fmla="*/ 1452563 w 2056"/>
              <a:gd name="T41" fmla="*/ 1857375 h 2029"/>
              <a:gd name="T42" fmla="*/ 1476375 w 2056"/>
              <a:gd name="T43" fmla="*/ 1690688 h 2029"/>
              <a:gd name="T44" fmla="*/ 1524000 w 2056"/>
              <a:gd name="T45" fmla="*/ 1619250 h 2029"/>
              <a:gd name="T46" fmla="*/ 1547813 w 2056"/>
              <a:gd name="T47" fmla="*/ 1428750 h 2029"/>
              <a:gd name="T48" fmla="*/ 1595438 w 2056"/>
              <a:gd name="T49" fmla="*/ 1238250 h 2029"/>
              <a:gd name="T50" fmla="*/ 1643063 w 2056"/>
              <a:gd name="T51" fmla="*/ 1143000 h 2029"/>
              <a:gd name="T52" fmla="*/ 1690688 w 2056"/>
              <a:gd name="T53" fmla="*/ 976313 h 2029"/>
              <a:gd name="T54" fmla="*/ 1762125 w 2056"/>
              <a:gd name="T55" fmla="*/ 809625 h 2029"/>
              <a:gd name="T56" fmla="*/ 1833563 w 2056"/>
              <a:gd name="T57" fmla="*/ 738188 h 2029"/>
              <a:gd name="T58" fmla="*/ 2024063 w 2056"/>
              <a:gd name="T59" fmla="*/ 666750 h 2029"/>
              <a:gd name="T60" fmla="*/ 2119313 w 2056"/>
              <a:gd name="T61" fmla="*/ 595313 h 2029"/>
              <a:gd name="T62" fmla="*/ 2309813 w 2056"/>
              <a:gd name="T63" fmla="*/ 428625 h 2029"/>
              <a:gd name="T64" fmla="*/ 2500313 w 2056"/>
              <a:gd name="T65" fmla="*/ 357188 h 2029"/>
              <a:gd name="T66" fmla="*/ 2690813 w 2056"/>
              <a:gd name="T67" fmla="*/ 285750 h 2029"/>
              <a:gd name="T68" fmla="*/ 2881313 w 2056"/>
              <a:gd name="T69" fmla="*/ 214313 h 2029"/>
              <a:gd name="T70" fmla="*/ 2952750 w 2056"/>
              <a:gd name="T71" fmla="*/ 166688 h 2029"/>
              <a:gd name="T72" fmla="*/ 3119438 w 2056"/>
              <a:gd name="T73" fmla="*/ 95250 h 2029"/>
              <a:gd name="T74" fmla="*/ 3190875 w 2056"/>
              <a:gd name="T75" fmla="*/ 47625 h 2029"/>
              <a:gd name="T76" fmla="*/ 3262313 w 2056"/>
              <a:gd name="T77" fmla="*/ 0 h 20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056" h="2029">
                <a:moveTo>
                  <a:pt x="0" y="2028"/>
                </a:moveTo>
                <a:lnTo>
                  <a:pt x="60" y="2025"/>
                </a:lnTo>
                <a:lnTo>
                  <a:pt x="120" y="1995"/>
                </a:lnTo>
                <a:lnTo>
                  <a:pt x="165" y="1980"/>
                </a:lnTo>
                <a:lnTo>
                  <a:pt x="225" y="1950"/>
                </a:lnTo>
                <a:lnTo>
                  <a:pt x="285" y="1920"/>
                </a:lnTo>
                <a:lnTo>
                  <a:pt x="330" y="1890"/>
                </a:lnTo>
                <a:lnTo>
                  <a:pt x="375" y="1860"/>
                </a:lnTo>
                <a:lnTo>
                  <a:pt x="465" y="1845"/>
                </a:lnTo>
                <a:lnTo>
                  <a:pt x="600" y="1800"/>
                </a:lnTo>
                <a:lnTo>
                  <a:pt x="720" y="1755"/>
                </a:lnTo>
                <a:lnTo>
                  <a:pt x="765" y="1725"/>
                </a:lnTo>
                <a:lnTo>
                  <a:pt x="810" y="1695"/>
                </a:lnTo>
                <a:lnTo>
                  <a:pt x="825" y="1650"/>
                </a:lnTo>
                <a:lnTo>
                  <a:pt x="825" y="1605"/>
                </a:lnTo>
                <a:lnTo>
                  <a:pt x="840" y="1545"/>
                </a:lnTo>
                <a:lnTo>
                  <a:pt x="855" y="1500"/>
                </a:lnTo>
                <a:lnTo>
                  <a:pt x="870" y="1440"/>
                </a:lnTo>
                <a:lnTo>
                  <a:pt x="870" y="1380"/>
                </a:lnTo>
                <a:lnTo>
                  <a:pt x="885" y="1320"/>
                </a:lnTo>
                <a:lnTo>
                  <a:pt x="915" y="1170"/>
                </a:lnTo>
                <a:lnTo>
                  <a:pt x="930" y="1065"/>
                </a:lnTo>
                <a:lnTo>
                  <a:pt x="960" y="1020"/>
                </a:lnTo>
                <a:lnTo>
                  <a:pt x="975" y="900"/>
                </a:lnTo>
                <a:lnTo>
                  <a:pt x="1005" y="780"/>
                </a:lnTo>
                <a:lnTo>
                  <a:pt x="1035" y="720"/>
                </a:lnTo>
                <a:lnTo>
                  <a:pt x="1065" y="615"/>
                </a:lnTo>
                <a:lnTo>
                  <a:pt x="1110" y="510"/>
                </a:lnTo>
                <a:lnTo>
                  <a:pt x="1155" y="465"/>
                </a:lnTo>
                <a:lnTo>
                  <a:pt x="1275" y="420"/>
                </a:lnTo>
                <a:lnTo>
                  <a:pt x="1335" y="375"/>
                </a:lnTo>
                <a:lnTo>
                  <a:pt x="1455" y="270"/>
                </a:lnTo>
                <a:lnTo>
                  <a:pt x="1575" y="225"/>
                </a:lnTo>
                <a:lnTo>
                  <a:pt x="1695" y="180"/>
                </a:lnTo>
                <a:lnTo>
                  <a:pt x="1815" y="135"/>
                </a:lnTo>
                <a:lnTo>
                  <a:pt x="1860" y="105"/>
                </a:lnTo>
                <a:lnTo>
                  <a:pt x="1965" y="60"/>
                </a:lnTo>
                <a:lnTo>
                  <a:pt x="2010" y="30"/>
                </a:lnTo>
                <a:lnTo>
                  <a:pt x="2055" y="0"/>
                </a:lnTo>
              </a:path>
            </a:pathLst>
          </a:custGeom>
          <a:noFill/>
          <a:ln w="101600" cap="rnd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 smtClean="0">
              <a:solidFill>
                <a:srgbClr val="FAFD00"/>
              </a:solidFill>
            </a:endParaRPr>
          </a:p>
        </p:txBody>
      </p:sp>
      <p:sp>
        <p:nvSpPr>
          <p:cNvPr id="31757" name="Rectangle 13"/>
          <p:cNvSpPr>
            <a:spLocks noChangeArrowheads="1"/>
          </p:cNvSpPr>
          <p:nvPr/>
        </p:nvSpPr>
        <p:spPr bwMode="auto">
          <a:xfrm>
            <a:off x="6232525" y="2620963"/>
            <a:ext cx="6985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CC0000"/>
                </a:solidFill>
              </a:rPr>
              <a:t>CA</a:t>
            </a:r>
          </a:p>
        </p:txBody>
      </p:sp>
      <p:sp>
        <p:nvSpPr>
          <p:cNvPr id="31758" name="Rectangle 14"/>
          <p:cNvSpPr>
            <a:spLocks noChangeArrowheads="1"/>
          </p:cNvSpPr>
          <p:nvPr/>
        </p:nvSpPr>
        <p:spPr bwMode="auto">
          <a:xfrm>
            <a:off x="6689725" y="1309688"/>
            <a:ext cx="974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FF0066"/>
                </a:solidFill>
              </a:rPr>
              <a:t>CHD</a:t>
            </a:r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4556125" y="1157288"/>
            <a:ext cx="1389063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smtClean="0">
                <a:solidFill>
                  <a:srgbClr val="FAFD00"/>
                </a:solidFill>
              </a:rPr>
              <a:t>NIDDM</a:t>
            </a:r>
          </a:p>
        </p:txBody>
      </p:sp>
      <p:sp>
        <p:nvSpPr>
          <p:cNvPr id="31760" name="Rectangle 16"/>
          <p:cNvSpPr>
            <a:spLocks noChangeArrowheads="1"/>
          </p:cNvSpPr>
          <p:nvPr/>
        </p:nvSpPr>
        <p:spPr bwMode="auto">
          <a:xfrm>
            <a:off x="3489325" y="1766888"/>
            <a:ext cx="14287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FFFFFF"/>
                </a:solidFill>
              </a:rPr>
              <a:t>Trauma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0018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325"/>
    </mc:Choice>
    <mc:Fallback xmlns="">
      <p:transition spd="slow" advTm="353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99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99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99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99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7" grpId="0" animBg="1"/>
      <p:bldP spid="99338" grpId="0" animBg="1"/>
      <p:bldP spid="99339" grpId="0" animBg="1"/>
      <p:bldP spid="9934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Епидемиолошка</a:t>
            </a:r>
            <a:r>
              <a:rPr lang="sr-Latn-RS" dirty="0" smtClean="0"/>
              <a:t> </a:t>
            </a:r>
            <a:r>
              <a:rPr lang="sr-Cyrl-RS" dirty="0" smtClean="0"/>
              <a:t>транзиција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Франк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сарадници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1991.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године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сумирали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најзначајније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факторе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транзиције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фактора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dirty="0" smtClean="0">
                <a:latin typeface="Times New Roman"/>
                <a:cs typeface="Times New Roman"/>
              </a:rPr>
              <a:t>пад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фертилитета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промене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старосној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структури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становништва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• </a:t>
            </a:r>
            <a:r>
              <a:rPr lang="sr-Cyrl-RS" dirty="0" smtClean="0">
                <a:latin typeface="Times New Roman"/>
                <a:cs typeface="Times New Roman"/>
              </a:rPr>
              <a:t>напредак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здравственим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технологијама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организовању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здравственог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система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• </a:t>
            </a:r>
            <a:r>
              <a:rPr lang="sr-Cyrl-RS" dirty="0" smtClean="0">
                <a:latin typeface="Times New Roman"/>
                <a:cs typeface="Times New Roman"/>
              </a:rPr>
              <a:t>промене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факторима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ризика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који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утичу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појаву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128"/>
    </mc:Choice>
    <mc:Fallback xmlns="">
      <p:transition spd="slow" advTm="28128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Социјалне</a:t>
            </a:r>
            <a:r>
              <a:rPr lang="sr-Latn-RS" dirty="0" smtClean="0"/>
              <a:t> </a:t>
            </a:r>
            <a:r>
              <a:rPr lang="sr-Cyrl-RS" dirty="0" smtClean="0"/>
              <a:t>болести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Актуелну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слику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свету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карактерише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висок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удео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под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заједничким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називом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хронична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незаразна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ХНО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морбидитету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морталитету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највећег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броја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развијених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земаља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Cyrl-BA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Cyrl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dirty="0" smtClean="0">
                <a:latin typeface="Times New Roman"/>
                <a:cs typeface="Times New Roman"/>
              </a:rPr>
              <a:t>распрострањене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са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врло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високим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уделом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морбидитету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морталитету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• </a:t>
            </a:r>
            <a:r>
              <a:rPr lang="sr-Cyrl-RS" dirty="0" smtClean="0">
                <a:latin typeface="Times New Roman"/>
                <a:cs typeface="Times New Roman"/>
              </a:rPr>
              <a:t>њихове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последице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како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здравствене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тако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шире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друштвене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привремена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трајна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радна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неспособност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прерана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смртност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високи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трошкови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лечења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итд</a:t>
            </a:r>
            <a:r>
              <a:rPr lang="sr-Latn-RS" dirty="0" smtClean="0">
                <a:latin typeface="Times New Roman"/>
                <a:cs typeface="Times New Roman"/>
              </a:rPr>
              <a:t>.)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4979"/>
    </mc:Choice>
    <mc:Fallback xmlns="">
      <p:transition spd="slow" advTm="44979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Социјалне</a:t>
            </a:r>
            <a:r>
              <a:rPr lang="sr-Latn-RS" dirty="0" smtClean="0"/>
              <a:t> </a:t>
            </a:r>
            <a:r>
              <a:rPr lang="sr-Cyrl-RS" dirty="0" smtClean="0"/>
              <a:t>болести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Latn-RS" dirty="0" smtClean="0"/>
              <a:t>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њиховом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настај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њу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распрост</a:t>
            </a:r>
            <a:r>
              <a:rPr lang="sr-Latn-RS" sz="2400" dirty="0" smtClean="0">
                <a:latin typeface="Times New Roman"/>
                <a:cs typeface="Times New Roman"/>
              </a:rPr>
              <a:t>r</a:t>
            </a:r>
            <a:r>
              <a:rPr lang="sr-Cyrl-RS" sz="2400" dirty="0" smtClean="0">
                <a:latin typeface="Times New Roman"/>
                <a:cs typeface="Times New Roman"/>
              </a:rPr>
              <a:t>ањености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евидентан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утицај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околинских</a:t>
            </a:r>
            <a:r>
              <a:rPr lang="sr-Latn-RS" sz="2400" dirty="0" smtClean="0">
                <a:latin typeface="Times New Roman"/>
                <a:cs typeface="Times New Roman"/>
              </a:rPr>
              <a:t>, </a:t>
            </a:r>
            <a:r>
              <a:rPr lang="sr-Cyrl-RS" sz="2400" dirty="0" smtClean="0">
                <a:latin typeface="Times New Roman"/>
                <a:cs typeface="Times New Roman"/>
              </a:rPr>
              <a:t>социјално</a:t>
            </a:r>
            <a:r>
              <a:rPr lang="sr-Latn-RS" sz="2400" dirty="0" smtClean="0">
                <a:latin typeface="Times New Roman"/>
                <a:cs typeface="Times New Roman"/>
              </a:rPr>
              <a:t>-</a:t>
            </a:r>
            <a:r>
              <a:rPr lang="sr-Cyrl-RS" sz="2400" dirty="0" smtClean="0">
                <a:latin typeface="Times New Roman"/>
                <a:cs typeface="Times New Roman"/>
              </a:rPr>
              <a:t>екон</a:t>
            </a:r>
            <a:r>
              <a:rPr lang="sr-Latn-RS" sz="2400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мских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фактора</a:t>
            </a:r>
            <a:r>
              <a:rPr lang="sr-Latn-RS" sz="2400" dirty="0" smtClean="0">
                <a:latin typeface="Times New Roman"/>
                <a:cs typeface="Times New Roman"/>
              </a:rPr>
              <a:t>, </a:t>
            </a:r>
            <a:r>
              <a:rPr lang="sr-Cyrl-RS" sz="2400" dirty="0" smtClean="0">
                <a:latin typeface="Times New Roman"/>
                <a:cs typeface="Times New Roman"/>
              </a:rPr>
              <a:t>к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фактора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везаних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понаш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ње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односу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здравље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то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индив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дуалном</a:t>
            </a:r>
            <a:r>
              <a:rPr lang="sr-Latn-RS" sz="2400" dirty="0" smtClean="0">
                <a:latin typeface="Times New Roman"/>
                <a:cs typeface="Times New Roman"/>
              </a:rPr>
              <a:t>, </a:t>
            </a:r>
            <a:r>
              <a:rPr lang="sr-Cyrl-RS" sz="2400" dirty="0" smtClean="0">
                <a:latin typeface="Times New Roman"/>
                <a:cs typeface="Times New Roman"/>
              </a:rPr>
              <a:t>групном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BA" sz="2400" dirty="0">
                <a:latin typeface="Times New Roman"/>
                <a:cs typeface="Times New Roman"/>
              </a:rPr>
              <a:t>н</a:t>
            </a:r>
            <a:r>
              <a:rPr lang="sr-Cyrl-RS" sz="2400" dirty="0" smtClean="0">
                <a:latin typeface="Times New Roman"/>
                <a:cs typeface="Times New Roman"/>
              </a:rPr>
              <a:t>ивоу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заједнице</a:t>
            </a:r>
          </a:p>
          <a:p>
            <a:pPr>
              <a:buNone/>
            </a:pPr>
            <a:endParaRPr lang="sr-Latn-RS" sz="24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sz="2400" dirty="0" smtClean="0">
                <a:latin typeface="Times New Roman"/>
                <a:cs typeface="Times New Roman"/>
              </a:rPr>
              <a:t>       • </a:t>
            </a:r>
            <a:r>
              <a:rPr lang="sr-Cyrl-RS" sz="2400" dirty="0" smtClean="0">
                <a:latin typeface="Times New Roman"/>
                <a:cs typeface="Times New Roman"/>
              </a:rPr>
              <a:t>решавање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проблема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ове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групе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болести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захтева</a:t>
            </a:r>
            <a:r>
              <a:rPr lang="sr-Latn-RS" sz="2400" dirty="0" smtClean="0">
                <a:latin typeface="Times New Roman"/>
                <a:cs typeface="Times New Roman"/>
              </a:rPr>
              <a:t> a</a:t>
            </a:r>
            <a:r>
              <a:rPr lang="sr-Cyrl-RS" sz="2400" dirty="0" smtClean="0">
                <a:latin typeface="Times New Roman"/>
                <a:cs typeface="Times New Roman"/>
              </a:rPr>
              <a:t>нгажм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н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који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превазилази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окв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ре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само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здравствене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служб</a:t>
            </a:r>
            <a:r>
              <a:rPr lang="sr-Latn-RS" sz="2400" dirty="0" smtClean="0">
                <a:latin typeface="Times New Roman"/>
                <a:cs typeface="Times New Roman"/>
              </a:rPr>
              <a:t>e.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интервенциј</a:t>
            </a:r>
            <a:r>
              <a:rPr lang="sr-Latn-RS" sz="2400" dirty="0" smtClean="0">
                <a:latin typeface="Times New Roman"/>
                <a:cs typeface="Times New Roman"/>
              </a:rPr>
              <a:t>e </a:t>
            </a:r>
            <a:r>
              <a:rPr lang="sr-Cyrl-RS" sz="2400" dirty="0" smtClean="0">
                <a:latin typeface="Times New Roman"/>
                <a:cs typeface="Times New Roman"/>
              </a:rPr>
              <a:t>за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зауст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вљање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>
                <a:latin typeface="Times New Roman"/>
                <a:cs typeface="Times New Roman"/>
              </a:rPr>
              <a:t>њ</a:t>
            </a:r>
            <a:r>
              <a:rPr lang="sr-Cyrl-RS" sz="2400" dirty="0" smtClean="0">
                <a:latin typeface="Times New Roman"/>
                <a:cs typeface="Times New Roman"/>
              </a:rPr>
              <a:t>иховог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</a:t>
            </a:r>
            <a:r>
              <a:rPr lang="sr-Latn-RS" sz="2400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раста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потребно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укључивање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заједнице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целини.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4227"/>
    </mc:Choice>
    <mc:Fallback xmlns="">
      <p:transition spd="slow" advTm="34227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5600" dirty="0" smtClean="0"/>
              <a:t>Социјалне</a:t>
            </a:r>
            <a:r>
              <a:rPr lang="sr-Latn-RS" sz="5600" dirty="0" smtClean="0"/>
              <a:t> </a:t>
            </a:r>
            <a:r>
              <a:rPr lang="sr-Cyrl-RS" sz="56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Критеријуми</a:t>
            </a:r>
            <a:r>
              <a:rPr lang="sr-Latn-RS" sz="3600" dirty="0" smtClean="0"/>
              <a:t> </a:t>
            </a:r>
            <a:r>
              <a:rPr lang="sr-Cyrl-RS" sz="3600" dirty="0" smtClean="0"/>
              <a:t>за</a:t>
            </a:r>
            <a:r>
              <a:rPr lang="sr-Latn-RS" sz="3600" dirty="0" smtClean="0"/>
              <a:t> </a:t>
            </a:r>
            <a:r>
              <a:rPr lang="sr-Cyrl-RS" sz="3600" dirty="0" smtClean="0"/>
              <a:t>процену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389120"/>
          </a:xfrm>
        </p:spPr>
        <p:txBody>
          <a:bodyPr>
            <a:normAutofit/>
          </a:bodyPr>
          <a:lstStyle/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опште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прихваћене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i="1" dirty="0" smtClean="0">
                <a:latin typeface="Times New Roman" pitchFamily="18" charset="0"/>
                <a:cs typeface="Times New Roman" pitchFamily="18" charset="0"/>
              </a:rPr>
              <a:t>критеријуме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i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i="1" dirty="0" smtClean="0">
                <a:latin typeface="Times New Roman" pitchFamily="18" charset="0"/>
                <a:cs typeface="Times New Roman" pitchFamily="18" charset="0"/>
              </a:rPr>
              <a:t>процену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заједничке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карактеристике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спадају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sr-Cyrl-BA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sr-Latn-RS" sz="2400" dirty="0" smtClean="0">
                <a:latin typeface="Times New Roman"/>
                <a:cs typeface="Times New Roman"/>
              </a:rPr>
              <a:t>• </a:t>
            </a:r>
            <a:r>
              <a:rPr lang="sr-Cyrl-RS" sz="2400" b="1" i="1" dirty="0" smtClean="0">
                <a:latin typeface="Times New Roman"/>
                <a:cs typeface="Times New Roman"/>
              </a:rPr>
              <a:t>учесталост</a:t>
            </a:r>
            <a:r>
              <a:rPr lang="sr-Latn-RS" sz="2400" b="1" i="1" dirty="0" smtClean="0">
                <a:latin typeface="Times New Roman"/>
                <a:cs typeface="Times New Roman"/>
              </a:rPr>
              <a:t> </a:t>
            </a:r>
            <a:r>
              <a:rPr lang="sr-Cyrl-RS" sz="2400" b="1" i="1" dirty="0" smtClean="0">
                <a:latin typeface="Times New Roman"/>
                <a:cs typeface="Times New Roman"/>
              </a:rPr>
              <a:t>и</a:t>
            </a:r>
            <a:r>
              <a:rPr lang="sr-Latn-RS" sz="2400" b="1" i="1" dirty="0" smtClean="0">
                <a:latin typeface="Times New Roman"/>
                <a:cs typeface="Times New Roman"/>
              </a:rPr>
              <a:t> </a:t>
            </a:r>
            <a:r>
              <a:rPr lang="sr-Cyrl-RS" sz="2400" b="1" i="1" dirty="0" smtClean="0">
                <a:latin typeface="Times New Roman"/>
                <a:cs typeface="Times New Roman"/>
              </a:rPr>
              <a:t>распрострањеност</a:t>
            </a:r>
            <a:r>
              <a:rPr lang="sr-Latn-RS" sz="2400" b="1" i="1" dirty="0" smtClean="0">
                <a:latin typeface="Times New Roman"/>
                <a:cs typeface="Times New Roman"/>
              </a:rPr>
              <a:t> </a:t>
            </a:r>
            <a:r>
              <a:rPr lang="sr-Latn-RS" sz="2400" i="1" dirty="0" smtClean="0">
                <a:latin typeface="Times New Roman"/>
                <a:cs typeface="Times New Roman"/>
              </a:rPr>
              <a:t>– </a:t>
            </a:r>
            <a:r>
              <a:rPr lang="sr-Cyrl-RS" sz="2400" dirty="0" smtClean="0">
                <a:latin typeface="Times New Roman"/>
                <a:cs typeface="Times New Roman"/>
              </a:rPr>
              <a:t>карактеристика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од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релативног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значаја</a:t>
            </a:r>
            <a:r>
              <a:rPr lang="sr-Latn-RS" sz="2400" dirty="0" smtClean="0">
                <a:latin typeface="Times New Roman"/>
                <a:cs typeface="Times New Roman"/>
              </a:rPr>
              <a:t> (</a:t>
            </a:r>
            <a:r>
              <a:rPr lang="sr-Cyrl-RS" sz="2400" dirty="0" smtClean="0">
                <a:latin typeface="Times New Roman"/>
                <a:cs typeface="Times New Roman"/>
              </a:rPr>
              <a:t>нпр</a:t>
            </a:r>
            <a:r>
              <a:rPr lang="sr-Latn-RS" sz="2400" dirty="0" smtClean="0">
                <a:latin typeface="Times New Roman"/>
                <a:cs typeface="Times New Roman"/>
              </a:rPr>
              <a:t>. </a:t>
            </a:r>
            <a:r>
              <a:rPr lang="sr-Cyrl-RS" sz="2400" dirty="0" smtClean="0">
                <a:latin typeface="Times New Roman"/>
                <a:cs typeface="Times New Roman"/>
              </a:rPr>
              <a:t>АИДС</a:t>
            </a:r>
            <a:r>
              <a:rPr lang="sr-Latn-RS" sz="2400" dirty="0" smtClean="0">
                <a:latin typeface="Times New Roman"/>
                <a:cs typeface="Times New Roman"/>
              </a:rPr>
              <a:t>)</a:t>
            </a:r>
          </a:p>
          <a:p>
            <a:pPr>
              <a:buNone/>
            </a:pPr>
            <a:r>
              <a:rPr lang="sr-Latn-RS" sz="2400" i="1" dirty="0" smtClean="0">
                <a:latin typeface="Times New Roman"/>
                <a:cs typeface="Times New Roman"/>
              </a:rPr>
              <a:t>      • </a:t>
            </a:r>
            <a:r>
              <a:rPr lang="sr-Cyrl-RS" sz="2400" i="1" dirty="0" smtClean="0">
                <a:latin typeface="Times New Roman"/>
                <a:cs typeface="Times New Roman"/>
              </a:rPr>
              <a:t>утицај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фактора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човекове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околине</a:t>
            </a:r>
            <a:r>
              <a:rPr lang="sr-Latn-RS" sz="2400" i="1" dirty="0" smtClean="0">
                <a:latin typeface="Times New Roman"/>
                <a:cs typeface="Times New Roman"/>
              </a:rPr>
              <a:t> (</a:t>
            </a:r>
            <a:r>
              <a:rPr lang="sr-Cyrl-RS" sz="2400" i="1" dirty="0" smtClean="0">
                <a:latin typeface="Times New Roman"/>
                <a:cs typeface="Times New Roman"/>
              </a:rPr>
              <a:t>спољне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средине</a:t>
            </a:r>
            <a:r>
              <a:rPr lang="sr-Latn-RS" sz="2400" i="1" dirty="0" smtClean="0">
                <a:latin typeface="Times New Roman"/>
                <a:cs typeface="Times New Roman"/>
              </a:rPr>
              <a:t>)</a:t>
            </a:r>
          </a:p>
          <a:p>
            <a:pPr>
              <a:buNone/>
            </a:pPr>
            <a:r>
              <a:rPr lang="sr-Latn-RS" sz="2400" i="1" dirty="0" smtClean="0">
                <a:latin typeface="Times New Roman"/>
                <a:cs typeface="Times New Roman"/>
              </a:rPr>
              <a:t>      • </a:t>
            </a:r>
            <a:r>
              <a:rPr lang="sr-Cyrl-RS" sz="2400" i="1" dirty="0" smtClean="0">
                <a:latin typeface="Times New Roman"/>
                <a:cs typeface="Times New Roman"/>
              </a:rPr>
              <a:t>веома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велике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последице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по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појединца</a:t>
            </a:r>
            <a:r>
              <a:rPr lang="sr-Latn-RS" sz="2400" i="1" dirty="0" smtClean="0">
                <a:latin typeface="Times New Roman"/>
                <a:cs typeface="Times New Roman"/>
              </a:rPr>
              <a:t>, </a:t>
            </a:r>
            <a:r>
              <a:rPr lang="sr-Cyrl-RS" sz="2400" i="1" dirty="0" smtClean="0">
                <a:latin typeface="Times New Roman"/>
                <a:cs typeface="Times New Roman"/>
              </a:rPr>
              <a:t>породицу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и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друштвену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заједницу</a:t>
            </a:r>
            <a:endParaRPr lang="sr-Latn-RS" sz="2400" i="1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sz="2400" i="1" dirty="0" smtClean="0">
                <a:latin typeface="Times New Roman"/>
                <a:cs typeface="Times New Roman"/>
              </a:rPr>
              <a:t>      • </a:t>
            </a:r>
            <a:r>
              <a:rPr lang="sr-Cyrl-RS" sz="2400" i="1" dirty="0" smtClean="0">
                <a:latin typeface="Times New Roman"/>
                <a:cs typeface="Times New Roman"/>
              </a:rPr>
              <a:t>пресудна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је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улога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друштвене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заједнице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у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сузбијању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694"/>
    </mc:Choice>
    <mc:Fallback xmlns="">
      <p:transition spd="slow" advTm="26694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5600" dirty="0" smtClean="0"/>
              <a:t>Социјалне</a:t>
            </a:r>
            <a:r>
              <a:rPr lang="sr-Latn-RS" sz="5600" dirty="0" smtClean="0"/>
              <a:t> </a:t>
            </a:r>
            <a:r>
              <a:rPr lang="sr-Cyrl-RS" sz="5600" dirty="0" smtClean="0"/>
              <a:t>болести</a:t>
            </a:r>
            <a:r>
              <a:rPr lang="sr-Latn-RS" sz="3200" dirty="0" smtClean="0"/>
              <a:t/>
            </a:r>
            <a:br>
              <a:rPr lang="sr-Latn-RS" sz="3200" dirty="0" smtClean="0"/>
            </a:br>
            <a:r>
              <a:rPr lang="sr-Cyrl-RS" sz="3600" dirty="0" smtClean="0"/>
              <a:t>Критеријуми</a:t>
            </a:r>
            <a:r>
              <a:rPr lang="sr-Latn-RS" sz="3600" dirty="0" smtClean="0"/>
              <a:t> </a:t>
            </a:r>
            <a:r>
              <a:rPr lang="sr-Cyrl-RS" sz="3600" dirty="0" smtClean="0"/>
              <a:t>за</a:t>
            </a:r>
            <a:r>
              <a:rPr lang="sr-Latn-RS" sz="3600" dirty="0" smtClean="0"/>
              <a:t> </a:t>
            </a:r>
            <a:r>
              <a:rPr lang="sr-Cyrl-RS" sz="3600" dirty="0" smtClean="0"/>
              <a:t>процену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Критеријуми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служе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основ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процену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значаја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i="1" dirty="0" smtClean="0">
                <a:latin typeface="Times New Roman"/>
                <a:cs typeface="Times New Roman"/>
              </a:rPr>
              <a:t>смртност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коју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изазива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Latn-RS" dirty="0" smtClean="0">
                <a:latin typeface="Times New Roman"/>
                <a:cs typeface="Times New Roman"/>
              </a:rPr>
              <a:t>(</a:t>
            </a:r>
            <a:r>
              <a:rPr lang="sr-Cyrl-RS" dirty="0" smtClean="0">
                <a:latin typeface="Times New Roman"/>
                <a:cs typeface="Times New Roman"/>
              </a:rPr>
              <a:t>нпр</a:t>
            </a:r>
            <a:r>
              <a:rPr lang="sr-Latn-RS" dirty="0" smtClean="0">
                <a:latin typeface="Times New Roman"/>
                <a:cs typeface="Times New Roman"/>
              </a:rPr>
              <a:t>. </a:t>
            </a:r>
            <a:r>
              <a:rPr lang="sr-Cyrl-RS" dirty="0" smtClean="0">
                <a:latin typeface="Times New Roman"/>
                <a:cs typeface="Times New Roman"/>
              </a:rPr>
              <a:t>КВБ</a:t>
            </a:r>
            <a:r>
              <a:rPr lang="sr-Latn-RS" dirty="0" smtClean="0">
                <a:latin typeface="Times New Roman"/>
                <a:cs typeface="Times New Roman"/>
              </a:rPr>
              <a:t>; </a:t>
            </a:r>
            <a:r>
              <a:rPr lang="sr-Cyrl-RS" dirty="0" smtClean="0">
                <a:latin typeface="Times New Roman"/>
                <a:cs typeface="Times New Roman"/>
              </a:rPr>
              <a:t>висок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леталитет</a:t>
            </a:r>
            <a:r>
              <a:rPr lang="sr-Latn-RS" dirty="0" smtClean="0">
                <a:latin typeface="Times New Roman"/>
                <a:cs typeface="Times New Roman"/>
              </a:rPr>
              <a:t>-</a:t>
            </a:r>
            <a:r>
              <a:rPr lang="sr-Cyrl-RS" dirty="0" smtClean="0">
                <a:latin typeface="Times New Roman"/>
                <a:cs typeface="Times New Roman"/>
              </a:rPr>
              <a:t>АИДС</a:t>
            </a:r>
            <a:r>
              <a:rPr lang="sr-Latn-RS" dirty="0" smtClean="0">
                <a:latin typeface="Times New Roman"/>
                <a:cs typeface="Times New Roman"/>
              </a:rPr>
              <a:t>)</a:t>
            </a:r>
            <a:endParaRPr lang="sr-Latn-RS" i="1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i="1" dirty="0" smtClean="0">
                <a:latin typeface="Times New Roman"/>
                <a:cs typeface="Times New Roman"/>
              </a:rPr>
              <a:t>      • </a:t>
            </a:r>
            <a:r>
              <a:rPr lang="sr-Cyrl-RS" i="1" dirty="0" smtClean="0">
                <a:latin typeface="Times New Roman"/>
                <a:cs typeface="Times New Roman"/>
              </a:rPr>
              <a:t>неспособност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инвалидитет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који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се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јавља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као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последица</a:t>
            </a:r>
            <a:endParaRPr lang="sr-Latn-RS" i="1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i="1" dirty="0" smtClean="0">
                <a:latin typeface="Times New Roman"/>
                <a:cs typeface="Times New Roman"/>
              </a:rPr>
              <a:t>      • </a:t>
            </a:r>
            <a:r>
              <a:rPr lang="sr-Cyrl-RS" i="1" dirty="0" smtClean="0">
                <a:latin typeface="Times New Roman"/>
                <a:cs typeface="Times New Roman"/>
              </a:rPr>
              <a:t>сложеност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дијагностичких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терапијских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поступака</a:t>
            </a:r>
            <a:endParaRPr lang="sr-Latn-RS" i="1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i="1" dirty="0" smtClean="0">
                <a:latin typeface="Times New Roman"/>
                <a:cs typeface="Times New Roman"/>
              </a:rPr>
              <a:t>      • </a:t>
            </a:r>
            <a:r>
              <a:rPr lang="sr-Cyrl-RS" i="1" dirty="0" smtClean="0">
                <a:latin typeface="Times New Roman"/>
                <a:cs typeface="Times New Roman"/>
              </a:rPr>
              <a:t>економске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последице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које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остављају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на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појединца</a:t>
            </a:r>
            <a:r>
              <a:rPr lang="sr-Latn-RS" i="1" dirty="0" smtClean="0">
                <a:latin typeface="Times New Roman"/>
                <a:cs typeface="Times New Roman"/>
              </a:rPr>
              <a:t>, </a:t>
            </a:r>
            <a:r>
              <a:rPr lang="sr-Cyrl-RS" i="1" dirty="0" smtClean="0">
                <a:latin typeface="Times New Roman"/>
                <a:cs typeface="Times New Roman"/>
              </a:rPr>
              <a:t>породицу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читаву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заједницу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Latn-RS" dirty="0" smtClean="0">
                <a:latin typeface="Times New Roman"/>
                <a:cs typeface="Times New Roman"/>
              </a:rPr>
              <a:t>(</a:t>
            </a:r>
            <a:r>
              <a:rPr lang="sr-Cyrl-RS" dirty="0" smtClean="0">
                <a:latin typeface="Times New Roman"/>
                <a:cs typeface="Times New Roman"/>
              </a:rPr>
              <a:t>директно</a:t>
            </a:r>
            <a:r>
              <a:rPr lang="sr-Latn-RS" dirty="0" smtClean="0">
                <a:latin typeface="Times New Roman"/>
                <a:cs typeface="Times New Roman"/>
              </a:rPr>
              <a:t> - </a:t>
            </a:r>
            <a:r>
              <a:rPr lang="sr-Cyrl-RS" dirty="0" smtClean="0">
                <a:latin typeface="Times New Roman"/>
                <a:cs typeface="Times New Roman"/>
              </a:rPr>
              <a:t>трошкови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дијагностике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лечења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рехабилитације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индиректно</a:t>
            </a:r>
            <a:r>
              <a:rPr lang="sr-Latn-RS" dirty="0" smtClean="0">
                <a:latin typeface="Times New Roman"/>
                <a:cs typeface="Times New Roman"/>
              </a:rPr>
              <a:t> - </a:t>
            </a:r>
            <a:r>
              <a:rPr lang="sr-Cyrl-RS" dirty="0" smtClean="0">
                <a:latin typeface="Times New Roman"/>
                <a:cs typeface="Times New Roman"/>
              </a:rPr>
              <a:t>апсентизам</a:t>
            </a:r>
            <a:r>
              <a:rPr lang="sr-Latn-RS" dirty="0" smtClean="0">
                <a:latin typeface="Times New Roman"/>
                <a:cs typeface="Times New Roman"/>
              </a:rPr>
              <a:t>)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6135"/>
    </mc:Choice>
    <mc:Fallback xmlns="">
      <p:transition spd="slow" advTm="66135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Социјалне</a:t>
            </a:r>
            <a:r>
              <a:rPr lang="sr-Latn-RS" dirty="0" smtClean="0"/>
              <a:t> </a:t>
            </a:r>
            <a:r>
              <a:rPr lang="sr-Cyrl-RS" dirty="0" smtClean="0"/>
              <a:t>болести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b="1" i="1" dirty="0" smtClean="0">
                <a:latin typeface="Times New Roman" pitchFamily="18" charset="0"/>
                <a:cs typeface="Times New Roman" pitchFamily="18" charset="0"/>
              </a:rPr>
              <a:t>Социјалне</a:t>
            </a:r>
            <a:r>
              <a:rPr lang="sr-Latn-R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i="1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en-US" dirty="0" smtClean="0">
                <a:latin typeface="Times New Roman"/>
                <a:cs typeface="Times New Roman"/>
              </a:rPr>
              <a:t>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dirty="0" smtClean="0">
                <a:latin typeface="Times New Roman"/>
                <a:cs typeface="Times New Roman"/>
              </a:rPr>
              <a:t>кардиоваскуларне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 • </a:t>
            </a:r>
            <a:r>
              <a:rPr lang="sr-Cyrl-RS" dirty="0" smtClean="0">
                <a:latin typeface="Times New Roman"/>
                <a:cs typeface="Times New Roman"/>
              </a:rPr>
              <a:t>малигне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неоплазме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 • </a:t>
            </a:r>
            <a:r>
              <a:rPr lang="sr-Cyrl-RS" dirty="0" smtClean="0">
                <a:latin typeface="Times New Roman"/>
                <a:cs typeface="Times New Roman"/>
              </a:rPr>
              <a:t>повреде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 • </a:t>
            </a:r>
            <a:r>
              <a:rPr lang="sr-Cyrl-RS" dirty="0" smtClean="0">
                <a:latin typeface="Times New Roman"/>
                <a:cs typeface="Times New Roman"/>
              </a:rPr>
              <a:t>дијабетес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 • </a:t>
            </a:r>
            <a:r>
              <a:rPr lang="sr-Cyrl-RS" dirty="0" smtClean="0">
                <a:latin typeface="Times New Roman"/>
                <a:cs typeface="Times New Roman"/>
              </a:rPr>
              <a:t>хронична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опструктивна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пућа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 •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зависности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алкохолизам</a:t>
            </a:r>
            <a:r>
              <a:rPr lang="sr-Latn-RS" dirty="0" smtClean="0">
                <a:latin typeface="Times New Roman"/>
                <a:cs typeface="Times New Roman"/>
              </a:rPr>
              <a:t>)</a:t>
            </a:r>
            <a:endParaRPr lang="en-U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       </a:t>
            </a:r>
            <a:r>
              <a:rPr lang="sr-Latn-RS" dirty="0">
                <a:latin typeface="Times New Roman"/>
                <a:cs typeface="Times New Roman"/>
              </a:rPr>
              <a:t>• </a:t>
            </a:r>
            <a:r>
              <a:rPr lang="sr-Cyrl-RS" dirty="0" smtClean="0">
                <a:latin typeface="Times New Roman"/>
                <a:cs typeface="Times New Roman"/>
              </a:rPr>
              <a:t>заразне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паразитарне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560"/>
    </mc:Choice>
    <mc:Fallback xmlns="">
      <p:transition spd="slow" advTm="2456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04138" cy="750888"/>
          </a:xfrm>
        </p:spPr>
        <p:txBody>
          <a:bodyPr/>
          <a:lstStyle/>
          <a:p>
            <a:pPr>
              <a:defRPr/>
            </a:pPr>
            <a:r>
              <a:rPr lang="en-GB" sz="3000" dirty="0"/>
              <a:t>Deaths by </a:t>
            </a:r>
            <a:r>
              <a:rPr lang="en-GB" sz="3000" dirty="0" smtClean="0"/>
              <a:t>regions</a:t>
            </a:r>
            <a:endParaRPr lang="en-GB" sz="3000" dirty="0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 flipH="1">
            <a:off x="827088" y="1844675"/>
            <a:ext cx="7127875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 flipH="1">
            <a:off x="827088" y="4149725"/>
            <a:ext cx="7056437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H="1">
            <a:off x="827088" y="2924175"/>
            <a:ext cx="7200900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900113" y="5949950"/>
            <a:ext cx="98266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>
            <a:spAutoFit/>
          </a:bodyPr>
          <a:lstStyle>
            <a:lvl1pPr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500">
                <a:solidFill>
                  <a:prstClr val="black"/>
                </a:solidFill>
                <a:latin typeface="Tahoma" pitchFamily="34" charset="0"/>
              </a:rPr>
              <a:t>Accidents</a:t>
            </a:r>
          </a:p>
        </p:txBody>
      </p:sp>
      <p:sp>
        <p:nvSpPr>
          <p:cNvPr id="27655" name="Freeform 7"/>
          <p:cNvSpPr>
            <a:spLocks/>
          </p:cNvSpPr>
          <p:nvPr/>
        </p:nvSpPr>
        <p:spPr bwMode="auto">
          <a:xfrm>
            <a:off x="539750" y="5876925"/>
            <a:ext cx="398463" cy="433388"/>
          </a:xfrm>
          <a:custGeom>
            <a:avLst/>
            <a:gdLst>
              <a:gd name="T0" fmla="*/ 243731 w 685"/>
              <a:gd name="T1" fmla="*/ 89814 h 1824"/>
              <a:gd name="T2" fmla="*/ 278052 w 685"/>
              <a:gd name="T3" fmla="*/ 90289 h 1824"/>
              <a:gd name="T4" fmla="*/ 308882 w 685"/>
              <a:gd name="T5" fmla="*/ 93140 h 1824"/>
              <a:gd name="T6" fmla="*/ 338548 w 685"/>
              <a:gd name="T7" fmla="*/ 100268 h 1824"/>
              <a:gd name="T8" fmla="*/ 371705 w 685"/>
              <a:gd name="T9" fmla="*/ 119039 h 1824"/>
              <a:gd name="T10" fmla="*/ 393809 w 685"/>
              <a:gd name="T11" fmla="*/ 163233 h 1824"/>
              <a:gd name="T12" fmla="*/ 397300 w 685"/>
              <a:gd name="T13" fmla="*/ 216219 h 1824"/>
              <a:gd name="T14" fmla="*/ 380430 w 685"/>
              <a:gd name="T15" fmla="*/ 259700 h 1824"/>
              <a:gd name="T16" fmla="*/ 357744 w 685"/>
              <a:gd name="T17" fmla="*/ 274432 h 1824"/>
              <a:gd name="T18" fmla="*/ 342038 w 685"/>
              <a:gd name="T19" fmla="*/ 279184 h 1824"/>
              <a:gd name="T20" fmla="*/ 324006 w 685"/>
              <a:gd name="T21" fmla="*/ 282748 h 1824"/>
              <a:gd name="T22" fmla="*/ 303646 w 685"/>
              <a:gd name="T23" fmla="*/ 285361 h 1824"/>
              <a:gd name="T24" fmla="*/ 293176 w 685"/>
              <a:gd name="T25" fmla="*/ 433388 h 1824"/>
              <a:gd name="T26" fmla="*/ 103542 w 685"/>
              <a:gd name="T27" fmla="*/ 286312 h 1824"/>
              <a:gd name="T28" fmla="*/ 72712 w 685"/>
              <a:gd name="T29" fmla="*/ 282035 h 1824"/>
              <a:gd name="T30" fmla="*/ 41882 w 685"/>
              <a:gd name="T31" fmla="*/ 274907 h 1824"/>
              <a:gd name="T32" fmla="*/ 19196 w 685"/>
              <a:gd name="T33" fmla="*/ 264927 h 1824"/>
              <a:gd name="T34" fmla="*/ 9889 w 685"/>
              <a:gd name="T35" fmla="*/ 252097 h 1824"/>
              <a:gd name="T36" fmla="*/ 7562 w 685"/>
              <a:gd name="T37" fmla="*/ 229049 h 1824"/>
              <a:gd name="T38" fmla="*/ 3490 w 685"/>
              <a:gd name="T39" fmla="*/ 203151 h 1824"/>
              <a:gd name="T40" fmla="*/ 0 w 685"/>
              <a:gd name="T41" fmla="*/ 176064 h 1824"/>
              <a:gd name="T42" fmla="*/ 4654 w 685"/>
              <a:gd name="T43" fmla="*/ 149690 h 1824"/>
              <a:gd name="T44" fmla="*/ 17451 w 685"/>
              <a:gd name="T45" fmla="*/ 126405 h 1824"/>
              <a:gd name="T46" fmla="*/ 43046 w 685"/>
              <a:gd name="T47" fmla="*/ 107159 h 1824"/>
              <a:gd name="T48" fmla="*/ 86673 w 685"/>
              <a:gd name="T49" fmla="*/ 94566 h 1824"/>
              <a:gd name="T50" fmla="*/ 151241 w 685"/>
              <a:gd name="T51" fmla="*/ 89814 h 1824"/>
              <a:gd name="T52" fmla="*/ 161130 w 685"/>
              <a:gd name="T53" fmla="*/ 89814 h 1824"/>
              <a:gd name="T54" fmla="*/ 172764 w 685"/>
              <a:gd name="T55" fmla="*/ 89814 h 1824"/>
              <a:gd name="T56" fmla="*/ 175091 w 685"/>
              <a:gd name="T57" fmla="*/ 88388 h 1824"/>
              <a:gd name="T58" fmla="*/ 176836 w 685"/>
              <a:gd name="T59" fmla="*/ 87438 h 1824"/>
              <a:gd name="T60" fmla="*/ 111104 w 685"/>
              <a:gd name="T61" fmla="*/ 67479 h 1824"/>
              <a:gd name="T62" fmla="*/ 95980 w 685"/>
              <a:gd name="T63" fmla="*/ 38016 h 1824"/>
              <a:gd name="T64" fmla="*/ 126810 w 685"/>
              <a:gd name="T65" fmla="*/ 11405 h 1824"/>
              <a:gd name="T66" fmla="*/ 201267 w 685"/>
              <a:gd name="T67" fmla="*/ 0 h 1824"/>
              <a:gd name="T68" fmla="*/ 276888 w 685"/>
              <a:gd name="T69" fmla="*/ 12355 h 1824"/>
              <a:gd name="T70" fmla="*/ 307718 w 685"/>
              <a:gd name="T71" fmla="*/ 39917 h 1824"/>
              <a:gd name="T72" fmla="*/ 290849 w 685"/>
              <a:gd name="T73" fmla="*/ 69618 h 1824"/>
              <a:gd name="T74" fmla="*/ 222790 w 685"/>
              <a:gd name="T75" fmla="*/ 87438 h 1824"/>
              <a:gd name="T76" fmla="*/ 225117 w 685"/>
              <a:gd name="T77" fmla="*/ 88864 h 1824"/>
              <a:gd name="T78" fmla="*/ 225699 w 685"/>
              <a:gd name="T79" fmla="*/ 89814 h 1824"/>
              <a:gd name="T80" fmla="*/ 225699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6156325" y="5949950"/>
            <a:ext cx="25876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>
            <a:spAutoFit/>
          </a:bodyPr>
          <a:lstStyle>
            <a:lvl1pPr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500">
                <a:solidFill>
                  <a:prstClr val="black"/>
                </a:solidFill>
                <a:latin typeface="Tahoma" pitchFamily="34" charset="0"/>
              </a:rPr>
              <a:t>Non-communicable Diseases</a:t>
            </a:r>
          </a:p>
        </p:txBody>
      </p:sp>
      <p:sp>
        <p:nvSpPr>
          <p:cNvPr id="114697" name="Freeform 9"/>
          <p:cNvSpPr>
            <a:spLocks/>
          </p:cNvSpPr>
          <p:nvPr/>
        </p:nvSpPr>
        <p:spPr bwMode="auto">
          <a:xfrm>
            <a:off x="5795963" y="5949950"/>
            <a:ext cx="398462" cy="433388"/>
          </a:xfrm>
          <a:custGeom>
            <a:avLst/>
            <a:gdLst>
              <a:gd name="T0" fmla="*/ 243731 w 685"/>
              <a:gd name="T1" fmla="*/ 89814 h 1824"/>
              <a:gd name="T2" fmla="*/ 278051 w 685"/>
              <a:gd name="T3" fmla="*/ 90289 h 1824"/>
              <a:gd name="T4" fmla="*/ 308881 w 685"/>
              <a:gd name="T5" fmla="*/ 93140 h 1824"/>
              <a:gd name="T6" fmla="*/ 338547 w 685"/>
              <a:gd name="T7" fmla="*/ 100268 h 1824"/>
              <a:gd name="T8" fmla="*/ 371704 w 685"/>
              <a:gd name="T9" fmla="*/ 119039 h 1824"/>
              <a:gd name="T10" fmla="*/ 393808 w 685"/>
              <a:gd name="T11" fmla="*/ 163233 h 1824"/>
              <a:gd name="T12" fmla="*/ 397299 w 685"/>
              <a:gd name="T13" fmla="*/ 216219 h 1824"/>
              <a:gd name="T14" fmla="*/ 380429 w 685"/>
              <a:gd name="T15" fmla="*/ 259700 h 1824"/>
              <a:gd name="T16" fmla="*/ 357743 w 685"/>
              <a:gd name="T17" fmla="*/ 274432 h 1824"/>
              <a:gd name="T18" fmla="*/ 342037 w 685"/>
              <a:gd name="T19" fmla="*/ 279184 h 1824"/>
              <a:gd name="T20" fmla="*/ 324005 w 685"/>
              <a:gd name="T21" fmla="*/ 282748 h 1824"/>
              <a:gd name="T22" fmla="*/ 303645 w 685"/>
              <a:gd name="T23" fmla="*/ 285361 h 1824"/>
              <a:gd name="T24" fmla="*/ 293175 w 685"/>
              <a:gd name="T25" fmla="*/ 433388 h 1824"/>
              <a:gd name="T26" fmla="*/ 103542 w 685"/>
              <a:gd name="T27" fmla="*/ 286312 h 1824"/>
              <a:gd name="T28" fmla="*/ 72712 w 685"/>
              <a:gd name="T29" fmla="*/ 282035 h 1824"/>
              <a:gd name="T30" fmla="*/ 41882 w 685"/>
              <a:gd name="T31" fmla="*/ 274907 h 1824"/>
              <a:gd name="T32" fmla="*/ 19196 w 685"/>
              <a:gd name="T33" fmla="*/ 264927 h 1824"/>
              <a:gd name="T34" fmla="*/ 9889 w 685"/>
              <a:gd name="T35" fmla="*/ 252097 h 1824"/>
              <a:gd name="T36" fmla="*/ 7562 w 685"/>
              <a:gd name="T37" fmla="*/ 229049 h 1824"/>
              <a:gd name="T38" fmla="*/ 3490 w 685"/>
              <a:gd name="T39" fmla="*/ 203151 h 1824"/>
              <a:gd name="T40" fmla="*/ 0 w 685"/>
              <a:gd name="T41" fmla="*/ 176064 h 1824"/>
              <a:gd name="T42" fmla="*/ 4654 w 685"/>
              <a:gd name="T43" fmla="*/ 149690 h 1824"/>
              <a:gd name="T44" fmla="*/ 17451 w 685"/>
              <a:gd name="T45" fmla="*/ 126405 h 1824"/>
              <a:gd name="T46" fmla="*/ 43046 w 685"/>
              <a:gd name="T47" fmla="*/ 107159 h 1824"/>
              <a:gd name="T48" fmla="*/ 86673 w 685"/>
              <a:gd name="T49" fmla="*/ 94566 h 1824"/>
              <a:gd name="T50" fmla="*/ 151241 w 685"/>
              <a:gd name="T51" fmla="*/ 89814 h 1824"/>
              <a:gd name="T52" fmla="*/ 161130 w 685"/>
              <a:gd name="T53" fmla="*/ 89814 h 1824"/>
              <a:gd name="T54" fmla="*/ 172764 w 685"/>
              <a:gd name="T55" fmla="*/ 89814 h 1824"/>
              <a:gd name="T56" fmla="*/ 175091 w 685"/>
              <a:gd name="T57" fmla="*/ 88388 h 1824"/>
              <a:gd name="T58" fmla="*/ 176836 w 685"/>
              <a:gd name="T59" fmla="*/ 87438 h 1824"/>
              <a:gd name="T60" fmla="*/ 111104 w 685"/>
              <a:gd name="T61" fmla="*/ 67479 h 1824"/>
              <a:gd name="T62" fmla="*/ 95980 w 685"/>
              <a:gd name="T63" fmla="*/ 38016 h 1824"/>
              <a:gd name="T64" fmla="*/ 126810 w 685"/>
              <a:gd name="T65" fmla="*/ 11405 h 1824"/>
              <a:gd name="T66" fmla="*/ 201267 w 685"/>
              <a:gd name="T67" fmla="*/ 0 h 1824"/>
              <a:gd name="T68" fmla="*/ 276887 w 685"/>
              <a:gd name="T69" fmla="*/ 12355 h 1824"/>
              <a:gd name="T70" fmla="*/ 307717 w 685"/>
              <a:gd name="T71" fmla="*/ 39917 h 1824"/>
              <a:gd name="T72" fmla="*/ 290848 w 685"/>
              <a:gd name="T73" fmla="*/ 69618 h 1824"/>
              <a:gd name="T74" fmla="*/ 222790 w 685"/>
              <a:gd name="T75" fmla="*/ 87438 h 1824"/>
              <a:gd name="T76" fmla="*/ 225116 w 685"/>
              <a:gd name="T77" fmla="*/ 88864 h 1824"/>
              <a:gd name="T78" fmla="*/ 225698 w 685"/>
              <a:gd name="T79" fmla="*/ 89814 h 1824"/>
              <a:gd name="T80" fmla="*/ 225698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3059113" y="5949950"/>
            <a:ext cx="28082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500">
                <a:solidFill>
                  <a:prstClr val="black"/>
                </a:solidFill>
                <a:latin typeface="Tahoma" pitchFamily="34" charset="0"/>
              </a:rPr>
              <a:t>Communicable diseases</a:t>
            </a:r>
          </a:p>
        </p:txBody>
      </p:sp>
      <p:sp>
        <p:nvSpPr>
          <p:cNvPr id="114699" name="Freeform 11"/>
          <p:cNvSpPr>
            <a:spLocks/>
          </p:cNvSpPr>
          <p:nvPr/>
        </p:nvSpPr>
        <p:spPr bwMode="auto">
          <a:xfrm>
            <a:off x="2555875" y="5949950"/>
            <a:ext cx="457200" cy="433388"/>
          </a:xfrm>
          <a:custGeom>
            <a:avLst/>
            <a:gdLst>
              <a:gd name="T0" fmla="*/ 279660 w 685"/>
              <a:gd name="T1" fmla="*/ 89814 h 1824"/>
              <a:gd name="T2" fmla="*/ 319039 w 685"/>
              <a:gd name="T3" fmla="*/ 90289 h 1824"/>
              <a:gd name="T4" fmla="*/ 354413 w 685"/>
              <a:gd name="T5" fmla="*/ 93140 h 1824"/>
              <a:gd name="T6" fmla="*/ 388453 w 685"/>
              <a:gd name="T7" fmla="*/ 100268 h 1824"/>
              <a:gd name="T8" fmla="*/ 426498 w 685"/>
              <a:gd name="T9" fmla="*/ 119039 h 1824"/>
              <a:gd name="T10" fmla="*/ 451860 w 685"/>
              <a:gd name="T11" fmla="*/ 163233 h 1824"/>
              <a:gd name="T12" fmla="*/ 455865 w 685"/>
              <a:gd name="T13" fmla="*/ 216219 h 1824"/>
              <a:gd name="T14" fmla="*/ 436509 w 685"/>
              <a:gd name="T15" fmla="*/ 259700 h 1824"/>
              <a:gd name="T16" fmla="*/ 410479 w 685"/>
              <a:gd name="T17" fmla="*/ 274432 h 1824"/>
              <a:gd name="T18" fmla="*/ 392458 w 685"/>
              <a:gd name="T19" fmla="*/ 279184 h 1824"/>
              <a:gd name="T20" fmla="*/ 371767 w 685"/>
              <a:gd name="T21" fmla="*/ 282748 h 1824"/>
              <a:gd name="T22" fmla="*/ 348406 w 685"/>
              <a:gd name="T23" fmla="*/ 285361 h 1824"/>
              <a:gd name="T24" fmla="*/ 336392 w 685"/>
              <a:gd name="T25" fmla="*/ 433388 h 1824"/>
              <a:gd name="T26" fmla="*/ 118805 w 685"/>
              <a:gd name="T27" fmla="*/ 286312 h 1824"/>
              <a:gd name="T28" fmla="*/ 83431 w 685"/>
              <a:gd name="T29" fmla="*/ 282035 h 1824"/>
              <a:gd name="T30" fmla="*/ 48056 w 685"/>
              <a:gd name="T31" fmla="*/ 274907 h 1824"/>
              <a:gd name="T32" fmla="*/ 22026 w 685"/>
              <a:gd name="T33" fmla="*/ 264927 h 1824"/>
              <a:gd name="T34" fmla="*/ 11347 w 685"/>
              <a:gd name="T35" fmla="*/ 252097 h 1824"/>
              <a:gd name="T36" fmla="*/ 8677 w 685"/>
              <a:gd name="T37" fmla="*/ 229049 h 1824"/>
              <a:gd name="T38" fmla="*/ 4005 w 685"/>
              <a:gd name="T39" fmla="*/ 203151 h 1824"/>
              <a:gd name="T40" fmla="*/ 0 w 685"/>
              <a:gd name="T41" fmla="*/ 176064 h 1824"/>
              <a:gd name="T42" fmla="*/ 5340 w 685"/>
              <a:gd name="T43" fmla="*/ 149690 h 1824"/>
              <a:gd name="T44" fmla="*/ 20023 w 685"/>
              <a:gd name="T45" fmla="*/ 126405 h 1824"/>
              <a:gd name="T46" fmla="*/ 49391 w 685"/>
              <a:gd name="T47" fmla="*/ 107159 h 1824"/>
              <a:gd name="T48" fmla="*/ 99449 w 685"/>
              <a:gd name="T49" fmla="*/ 94566 h 1824"/>
              <a:gd name="T50" fmla="*/ 173536 w 685"/>
              <a:gd name="T51" fmla="*/ 89814 h 1824"/>
              <a:gd name="T52" fmla="*/ 184882 w 685"/>
              <a:gd name="T53" fmla="*/ 89814 h 1824"/>
              <a:gd name="T54" fmla="*/ 198231 w 685"/>
              <a:gd name="T55" fmla="*/ 89814 h 1824"/>
              <a:gd name="T56" fmla="*/ 200901 w 685"/>
              <a:gd name="T57" fmla="*/ 88388 h 1824"/>
              <a:gd name="T58" fmla="*/ 202903 w 685"/>
              <a:gd name="T59" fmla="*/ 87438 h 1824"/>
              <a:gd name="T60" fmla="*/ 127482 w 685"/>
              <a:gd name="T61" fmla="*/ 67479 h 1824"/>
              <a:gd name="T62" fmla="*/ 110128 w 685"/>
              <a:gd name="T63" fmla="*/ 38016 h 1824"/>
              <a:gd name="T64" fmla="*/ 145503 w 685"/>
              <a:gd name="T65" fmla="*/ 11405 h 1824"/>
              <a:gd name="T66" fmla="*/ 230936 w 685"/>
              <a:gd name="T67" fmla="*/ 0 h 1824"/>
              <a:gd name="T68" fmla="*/ 317704 w 685"/>
              <a:gd name="T69" fmla="*/ 12355 h 1824"/>
              <a:gd name="T70" fmla="*/ 353079 w 685"/>
              <a:gd name="T71" fmla="*/ 39917 h 1824"/>
              <a:gd name="T72" fmla="*/ 333723 w 685"/>
              <a:gd name="T73" fmla="*/ 69618 h 1824"/>
              <a:gd name="T74" fmla="*/ 255632 w 685"/>
              <a:gd name="T75" fmla="*/ 87438 h 1824"/>
              <a:gd name="T76" fmla="*/ 258301 w 685"/>
              <a:gd name="T77" fmla="*/ 88864 h 1824"/>
              <a:gd name="T78" fmla="*/ 258969 w 685"/>
              <a:gd name="T79" fmla="*/ 89814 h 1824"/>
              <a:gd name="T80" fmla="*/ 258969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00" name="Freeform 12"/>
          <p:cNvSpPr>
            <a:spLocks/>
          </p:cNvSpPr>
          <p:nvPr/>
        </p:nvSpPr>
        <p:spPr bwMode="auto">
          <a:xfrm>
            <a:off x="5970588" y="1804988"/>
            <a:ext cx="808037" cy="3625850"/>
          </a:xfrm>
          <a:custGeom>
            <a:avLst/>
            <a:gdLst>
              <a:gd name="T0" fmla="*/ 494259 w 685"/>
              <a:gd name="T1" fmla="*/ 751410 h 1824"/>
              <a:gd name="T2" fmla="*/ 563856 w 685"/>
              <a:gd name="T3" fmla="*/ 755385 h 1824"/>
              <a:gd name="T4" fmla="*/ 626376 w 685"/>
              <a:gd name="T5" fmla="*/ 779240 h 1824"/>
              <a:gd name="T6" fmla="*/ 686537 w 685"/>
              <a:gd name="T7" fmla="*/ 838875 h 1824"/>
              <a:gd name="T8" fmla="*/ 753775 w 685"/>
              <a:gd name="T9" fmla="*/ 995916 h 1824"/>
              <a:gd name="T10" fmla="*/ 798600 w 685"/>
              <a:gd name="T11" fmla="*/ 1365657 h 1824"/>
              <a:gd name="T12" fmla="*/ 805678 w 685"/>
              <a:gd name="T13" fmla="*/ 1808949 h 1824"/>
              <a:gd name="T14" fmla="*/ 771469 w 685"/>
              <a:gd name="T15" fmla="*/ 2172727 h 1824"/>
              <a:gd name="T16" fmla="*/ 725464 w 685"/>
              <a:gd name="T17" fmla="*/ 2295974 h 1824"/>
              <a:gd name="T18" fmla="*/ 693614 w 685"/>
              <a:gd name="T19" fmla="*/ 2335731 h 1824"/>
              <a:gd name="T20" fmla="*/ 657046 w 685"/>
              <a:gd name="T21" fmla="*/ 2365549 h 1824"/>
              <a:gd name="T22" fmla="*/ 615760 w 685"/>
              <a:gd name="T23" fmla="*/ 2387415 h 1824"/>
              <a:gd name="T24" fmla="*/ 594526 w 685"/>
              <a:gd name="T25" fmla="*/ 3625850 h 1824"/>
              <a:gd name="T26" fmla="*/ 209972 w 685"/>
              <a:gd name="T27" fmla="*/ 2395367 h 1824"/>
              <a:gd name="T28" fmla="*/ 147452 w 685"/>
              <a:gd name="T29" fmla="*/ 2359585 h 1824"/>
              <a:gd name="T30" fmla="*/ 84932 w 685"/>
              <a:gd name="T31" fmla="*/ 2299950 h 1824"/>
              <a:gd name="T32" fmla="*/ 38927 w 685"/>
              <a:gd name="T33" fmla="*/ 2216460 h 1824"/>
              <a:gd name="T34" fmla="*/ 20053 w 685"/>
              <a:gd name="T35" fmla="*/ 2109116 h 1824"/>
              <a:gd name="T36" fmla="*/ 15335 w 685"/>
              <a:gd name="T37" fmla="*/ 1916294 h 1824"/>
              <a:gd name="T38" fmla="*/ 7078 w 685"/>
              <a:gd name="T39" fmla="*/ 1699617 h 1824"/>
              <a:gd name="T40" fmla="*/ 0 w 685"/>
              <a:gd name="T41" fmla="*/ 1473002 h 1824"/>
              <a:gd name="T42" fmla="*/ 9437 w 685"/>
              <a:gd name="T43" fmla="*/ 1252350 h 1824"/>
              <a:gd name="T44" fmla="*/ 35388 w 685"/>
              <a:gd name="T45" fmla="*/ 1057540 h 1824"/>
              <a:gd name="T46" fmla="*/ 87292 w 685"/>
              <a:gd name="T47" fmla="*/ 896523 h 1824"/>
              <a:gd name="T48" fmla="*/ 175763 w 685"/>
              <a:gd name="T49" fmla="*/ 791167 h 1824"/>
              <a:gd name="T50" fmla="*/ 306700 w 685"/>
              <a:gd name="T51" fmla="*/ 751410 h 1824"/>
              <a:gd name="T52" fmla="*/ 326754 w 685"/>
              <a:gd name="T53" fmla="*/ 751410 h 1824"/>
              <a:gd name="T54" fmla="*/ 350346 w 685"/>
              <a:gd name="T55" fmla="*/ 751410 h 1824"/>
              <a:gd name="T56" fmla="*/ 355064 w 685"/>
              <a:gd name="T57" fmla="*/ 739483 h 1824"/>
              <a:gd name="T58" fmla="*/ 358603 w 685"/>
              <a:gd name="T59" fmla="*/ 731531 h 1824"/>
              <a:gd name="T60" fmla="*/ 225307 w 685"/>
              <a:gd name="T61" fmla="*/ 564551 h 1824"/>
              <a:gd name="T62" fmla="*/ 194637 w 685"/>
              <a:gd name="T63" fmla="*/ 318057 h 1824"/>
              <a:gd name="T64" fmla="*/ 257156 w 685"/>
              <a:gd name="T65" fmla="*/ 95417 h 1824"/>
              <a:gd name="T66" fmla="*/ 408147 w 685"/>
              <a:gd name="T67" fmla="*/ 0 h 1824"/>
              <a:gd name="T68" fmla="*/ 561497 w 685"/>
              <a:gd name="T69" fmla="*/ 103369 h 1824"/>
              <a:gd name="T70" fmla="*/ 624017 w 685"/>
              <a:gd name="T71" fmla="*/ 333960 h 1824"/>
              <a:gd name="T72" fmla="*/ 589808 w 685"/>
              <a:gd name="T73" fmla="*/ 582442 h 1824"/>
              <a:gd name="T74" fmla="*/ 451793 w 685"/>
              <a:gd name="T75" fmla="*/ 731531 h 1824"/>
              <a:gd name="T76" fmla="*/ 456511 w 685"/>
              <a:gd name="T77" fmla="*/ 743458 h 1824"/>
              <a:gd name="T78" fmla="*/ 457691 w 685"/>
              <a:gd name="T79" fmla="*/ 751410 h 1824"/>
              <a:gd name="T80" fmla="*/ 457691 w 685"/>
              <a:gd name="T81" fmla="*/ 751410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01" name="Freeform 13"/>
          <p:cNvSpPr>
            <a:spLocks/>
          </p:cNvSpPr>
          <p:nvPr/>
        </p:nvSpPr>
        <p:spPr bwMode="auto">
          <a:xfrm>
            <a:off x="7172325" y="1516063"/>
            <a:ext cx="808038" cy="3898900"/>
          </a:xfrm>
          <a:custGeom>
            <a:avLst/>
            <a:gdLst>
              <a:gd name="T0" fmla="*/ 494260 w 685"/>
              <a:gd name="T1" fmla="*/ 807996 h 1824"/>
              <a:gd name="T2" fmla="*/ 563857 w 685"/>
              <a:gd name="T3" fmla="*/ 812271 h 1824"/>
              <a:gd name="T4" fmla="*/ 626377 w 685"/>
              <a:gd name="T5" fmla="*/ 837921 h 1824"/>
              <a:gd name="T6" fmla="*/ 686537 w 685"/>
              <a:gd name="T7" fmla="*/ 902048 h 1824"/>
              <a:gd name="T8" fmla="*/ 753776 w 685"/>
              <a:gd name="T9" fmla="*/ 1070915 h 1824"/>
              <a:gd name="T10" fmla="*/ 798601 w 685"/>
              <a:gd name="T11" fmla="*/ 1468500 h 1824"/>
              <a:gd name="T12" fmla="*/ 805679 w 685"/>
              <a:gd name="T13" fmla="*/ 1945175 h 1824"/>
              <a:gd name="T14" fmla="*/ 771470 w 685"/>
              <a:gd name="T15" fmla="*/ 2336347 h 1824"/>
              <a:gd name="T16" fmla="*/ 725465 w 685"/>
              <a:gd name="T17" fmla="*/ 2468876 h 1824"/>
              <a:gd name="T18" fmla="*/ 693615 w 685"/>
              <a:gd name="T19" fmla="*/ 2511627 h 1824"/>
              <a:gd name="T20" fmla="*/ 657047 w 685"/>
              <a:gd name="T21" fmla="*/ 2543690 h 1824"/>
              <a:gd name="T22" fmla="*/ 615760 w 685"/>
              <a:gd name="T23" fmla="*/ 2567203 h 1824"/>
              <a:gd name="T24" fmla="*/ 594527 w 685"/>
              <a:gd name="T25" fmla="*/ 3898900 h 1824"/>
              <a:gd name="T26" fmla="*/ 209972 w 685"/>
              <a:gd name="T27" fmla="*/ 2575754 h 1824"/>
              <a:gd name="T28" fmla="*/ 147452 w 685"/>
              <a:gd name="T29" fmla="*/ 2537278 h 1824"/>
              <a:gd name="T30" fmla="*/ 84932 w 685"/>
              <a:gd name="T31" fmla="*/ 2473151 h 1824"/>
              <a:gd name="T32" fmla="*/ 38927 w 685"/>
              <a:gd name="T33" fmla="*/ 2383374 h 1824"/>
              <a:gd name="T34" fmla="*/ 20053 w 685"/>
              <a:gd name="T35" fmla="*/ 2267946 h 1824"/>
              <a:gd name="T36" fmla="*/ 15335 w 685"/>
              <a:gd name="T37" fmla="*/ 2060603 h 1824"/>
              <a:gd name="T38" fmla="*/ 7078 w 685"/>
              <a:gd name="T39" fmla="*/ 1827609 h 1824"/>
              <a:gd name="T40" fmla="*/ 0 w 685"/>
              <a:gd name="T41" fmla="*/ 1583928 h 1824"/>
              <a:gd name="T42" fmla="*/ 9437 w 685"/>
              <a:gd name="T43" fmla="*/ 1346660 h 1824"/>
              <a:gd name="T44" fmla="*/ 35389 w 685"/>
              <a:gd name="T45" fmla="*/ 1137179 h 1824"/>
              <a:gd name="T46" fmla="*/ 87292 w 685"/>
              <a:gd name="T47" fmla="*/ 964037 h 1824"/>
              <a:gd name="T48" fmla="*/ 175763 w 685"/>
              <a:gd name="T49" fmla="*/ 850747 h 1824"/>
              <a:gd name="T50" fmla="*/ 306701 w 685"/>
              <a:gd name="T51" fmla="*/ 807996 h 1824"/>
              <a:gd name="T52" fmla="*/ 326754 w 685"/>
              <a:gd name="T53" fmla="*/ 807996 h 1824"/>
              <a:gd name="T54" fmla="*/ 350346 w 685"/>
              <a:gd name="T55" fmla="*/ 807996 h 1824"/>
              <a:gd name="T56" fmla="*/ 355065 w 685"/>
              <a:gd name="T57" fmla="*/ 795170 h 1824"/>
              <a:gd name="T58" fmla="*/ 358604 w 685"/>
              <a:gd name="T59" fmla="*/ 786620 h 1824"/>
              <a:gd name="T60" fmla="*/ 225307 w 685"/>
              <a:gd name="T61" fmla="*/ 607066 h 1824"/>
              <a:gd name="T62" fmla="*/ 194637 w 685"/>
              <a:gd name="T63" fmla="*/ 342009 h 1824"/>
              <a:gd name="T64" fmla="*/ 257157 w 685"/>
              <a:gd name="T65" fmla="*/ 102603 h 1824"/>
              <a:gd name="T66" fmla="*/ 408148 w 685"/>
              <a:gd name="T67" fmla="*/ 0 h 1824"/>
              <a:gd name="T68" fmla="*/ 561498 w 685"/>
              <a:gd name="T69" fmla="*/ 111153 h 1824"/>
              <a:gd name="T70" fmla="*/ 624018 w 685"/>
              <a:gd name="T71" fmla="*/ 359109 h 1824"/>
              <a:gd name="T72" fmla="*/ 589809 w 685"/>
              <a:gd name="T73" fmla="*/ 626304 h 1824"/>
              <a:gd name="T74" fmla="*/ 451794 w 685"/>
              <a:gd name="T75" fmla="*/ 786620 h 1824"/>
              <a:gd name="T76" fmla="*/ 456512 w 685"/>
              <a:gd name="T77" fmla="*/ 799446 h 1824"/>
              <a:gd name="T78" fmla="*/ 457692 w 685"/>
              <a:gd name="T79" fmla="*/ 807996 h 1824"/>
              <a:gd name="T80" fmla="*/ 457692 w 685"/>
              <a:gd name="T81" fmla="*/ 807996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02" name="Freeform 14"/>
          <p:cNvSpPr>
            <a:spLocks/>
          </p:cNvSpPr>
          <p:nvPr/>
        </p:nvSpPr>
        <p:spPr bwMode="auto">
          <a:xfrm>
            <a:off x="1155700" y="2001838"/>
            <a:ext cx="760413" cy="3413125"/>
          </a:xfrm>
          <a:custGeom>
            <a:avLst/>
            <a:gdLst>
              <a:gd name="T0" fmla="*/ 465129 w 685"/>
              <a:gd name="T1" fmla="*/ 707325 h 1824"/>
              <a:gd name="T2" fmla="*/ 530624 w 685"/>
              <a:gd name="T3" fmla="*/ 711068 h 1824"/>
              <a:gd name="T4" fmla="*/ 589459 w 685"/>
              <a:gd name="T5" fmla="*/ 733522 h 1824"/>
              <a:gd name="T6" fmla="*/ 646074 w 685"/>
              <a:gd name="T7" fmla="*/ 789659 h 1824"/>
              <a:gd name="T8" fmla="*/ 709349 w 685"/>
              <a:gd name="T9" fmla="*/ 937487 h 1824"/>
              <a:gd name="T10" fmla="*/ 751532 w 685"/>
              <a:gd name="T11" fmla="*/ 1285536 h 1824"/>
              <a:gd name="T12" fmla="*/ 758193 w 685"/>
              <a:gd name="T13" fmla="*/ 1702820 h 1824"/>
              <a:gd name="T14" fmla="*/ 726000 w 685"/>
              <a:gd name="T15" fmla="*/ 2045255 h 1824"/>
              <a:gd name="T16" fmla="*/ 682707 w 685"/>
              <a:gd name="T17" fmla="*/ 2161272 h 1824"/>
              <a:gd name="T18" fmla="*/ 652734 w 685"/>
              <a:gd name="T19" fmla="*/ 2198696 h 1824"/>
              <a:gd name="T20" fmla="*/ 618321 w 685"/>
              <a:gd name="T21" fmla="*/ 2226765 h 1824"/>
              <a:gd name="T22" fmla="*/ 579468 w 685"/>
              <a:gd name="T23" fmla="*/ 2247348 h 1824"/>
              <a:gd name="T24" fmla="*/ 559486 w 685"/>
              <a:gd name="T25" fmla="*/ 3413125 h 1824"/>
              <a:gd name="T26" fmla="*/ 197596 w 685"/>
              <a:gd name="T27" fmla="*/ 2254833 h 1824"/>
              <a:gd name="T28" fmla="*/ 138761 w 685"/>
              <a:gd name="T29" fmla="*/ 2221151 h 1824"/>
              <a:gd name="T30" fmla="*/ 79927 w 685"/>
              <a:gd name="T31" fmla="*/ 2165014 h 1824"/>
              <a:gd name="T32" fmla="*/ 36633 w 685"/>
              <a:gd name="T33" fmla="*/ 2086422 h 1824"/>
              <a:gd name="T34" fmla="*/ 18872 w 685"/>
              <a:gd name="T35" fmla="*/ 1985376 h 1824"/>
              <a:gd name="T36" fmla="*/ 14431 w 685"/>
              <a:gd name="T37" fmla="*/ 1803867 h 1824"/>
              <a:gd name="T38" fmla="*/ 6661 w 685"/>
              <a:gd name="T39" fmla="*/ 1599902 h 1824"/>
              <a:gd name="T40" fmla="*/ 0 w 685"/>
              <a:gd name="T41" fmla="*/ 1386582 h 1824"/>
              <a:gd name="T42" fmla="*/ 8881 w 685"/>
              <a:gd name="T43" fmla="*/ 1178875 h 1824"/>
              <a:gd name="T44" fmla="*/ 33303 w 685"/>
              <a:gd name="T45" fmla="*/ 995495 h 1824"/>
              <a:gd name="T46" fmla="*/ 82147 w 685"/>
              <a:gd name="T47" fmla="*/ 843925 h 1824"/>
              <a:gd name="T48" fmla="*/ 165404 w 685"/>
              <a:gd name="T49" fmla="*/ 744750 h 1824"/>
              <a:gd name="T50" fmla="*/ 288624 w 685"/>
              <a:gd name="T51" fmla="*/ 707325 h 1824"/>
              <a:gd name="T52" fmla="*/ 307495 w 685"/>
              <a:gd name="T53" fmla="*/ 707325 h 1824"/>
              <a:gd name="T54" fmla="*/ 329697 w 685"/>
              <a:gd name="T55" fmla="*/ 707325 h 1824"/>
              <a:gd name="T56" fmla="*/ 334138 w 685"/>
              <a:gd name="T57" fmla="*/ 696098 h 1824"/>
              <a:gd name="T58" fmla="*/ 337468 w 685"/>
              <a:gd name="T59" fmla="*/ 688613 h 1824"/>
              <a:gd name="T60" fmla="*/ 212028 w 685"/>
              <a:gd name="T61" fmla="*/ 531430 h 1824"/>
              <a:gd name="T62" fmla="*/ 183165 w 685"/>
              <a:gd name="T63" fmla="*/ 299397 h 1824"/>
              <a:gd name="T64" fmla="*/ 242000 w 685"/>
              <a:gd name="T65" fmla="*/ 89819 h 1824"/>
              <a:gd name="T66" fmla="*/ 384092 w 685"/>
              <a:gd name="T67" fmla="*/ 0 h 1824"/>
              <a:gd name="T68" fmla="*/ 528404 w 685"/>
              <a:gd name="T69" fmla="*/ 97304 h 1824"/>
              <a:gd name="T70" fmla="*/ 587239 w 685"/>
              <a:gd name="T71" fmla="*/ 314367 h 1824"/>
              <a:gd name="T72" fmla="*/ 555046 w 685"/>
              <a:gd name="T73" fmla="*/ 548271 h 1824"/>
              <a:gd name="T74" fmla="*/ 425165 w 685"/>
              <a:gd name="T75" fmla="*/ 688613 h 1824"/>
              <a:gd name="T76" fmla="*/ 429606 w 685"/>
              <a:gd name="T77" fmla="*/ 699840 h 1824"/>
              <a:gd name="T78" fmla="*/ 430716 w 685"/>
              <a:gd name="T79" fmla="*/ 707325 h 1824"/>
              <a:gd name="T80" fmla="*/ 430716 w 685"/>
              <a:gd name="T81" fmla="*/ 70732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827088" y="5445125"/>
            <a:ext cx="989012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AFRICA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1763713" y="5445125"/>
            <a:ext cx="1512887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400" b="1">
                <a:solidFill>
                  <a:prstClr val="black"/>
                </a:solidFill>
                <a:latin typeface="Arial" charset="0"/>
              </a:rPr>
              <a:t>   Eastern</a:t>
            </a:r>
          </a:p>
          <a:p>
            <a:r>
              <a:rPr lang="en-GB" sz="1400" b="1">
                <a:solidFill>
                  <a:prstClr val="black"/>
                </a:solidFill>
                <a:latin typeface="Arial" charset="0"/>
              </a:rPr>
              <a:t>Mediterranean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7092950" y="5445125"/>
            <a:ext cx="1087438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EUROPE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3203575" y="5445125"/>
            <a:ext cx="105092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SE-ASIA</a:t>
            </a: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356100" y="5445125"/>
            <a:ext cx="13017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W.PACIFIC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5651500" y="5445125"/>
            <a:ext cx="132556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AMERICAS</a:t>
            </a:r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 flipH="1">
            <a:off x="654050" y="5414963"/>
            <a:ext cx="7566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 flipV="1">
            <a:off x="885825" y="1222375"/>
            <a:ext cx="0" cy="4187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auto">
          <a:xfrm>
            <a:off x="447675" y="4010025"/>
            <a:ext cx="517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25</a:t>
            </a: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68313" y="2782888"/>
            <a:ext cx="517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50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68313" y="1628775"/>
            <a:ext cx="517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75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447675" y="1192213"/>
            <a:ext cx="4524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%</a:t>
            </a:r>
          </a:p>
        </p:txBody>
      </p:sp>
      <p:sp>
        <p:nvSpPr>
          <p:cNvPr id="27675" name="Freeform 27"/>
          <p:cNvSpPr>
            <a:spLocks/>
          </p:cNvSpPr>
          <p:nvPr/>
        </p:nvSpPr>
        <p:spPr bwMode="auto">
          <a:xfrm>
            <a:off x="6969125" y="5053013"/>
            <a:ext cx="809625" cy="361950"/>
          </a:xfrm>
          <a:custGeom>
            <a:avLst/>
            <a:gdLst>
              <a:gd name="T0" fmla="*/ 495230 w 685"/>
              <a:gd name="T1" fmla="*/ 75009 h 1824"/>
              <a:gd name="T2" fmla="*/ 564965 w 685"/>
              <a:gd name="T3" fmla="*/ 75406 h 1824"/>
              <a:gd name="T4" fmla="*/ 627607 w 685"/>
              <a:gd name="T5" fmla="*/ 77788 h 1824"/>
              <a:gd name="T6" fmla="*/ 687886 w 685"/>
              <a:gd name="T7" fmla="*/ 83741 h 1824"/>
              <a:gd name="T8" fmla="*/ 755256 w 685"/>
              <a:gd name="T9" fmla="*/ 99417 h 1824"/>
              <a:gd name="T10" fmla="*/ 800170 w 685"/>
              <a:gd name="T11" fmla="*/ 136327 h 1824"/>
              <a:gd name="T12" fmla="*/ 807261 w 685"/>
              <a:gd name="T13" fmla="*/ 180578 h 1824"/>
              <a:gd name="T14" fmla="*/ 772985 w 685"/>
              <a:gd name="T15" fmla="*/ 216892 h 1824"/>
              <a:gd name="T16" fmla="*/ 726890 w 685"/>
              <a:gd name="T17" fmla="*/ 229195 h 1824"/>
              <a:gd name="T18" fmla="*/ 694977 w 685"/>
              <a:gd name="T19" fmla="*/ 233164 h 1824"/>
              <a:gd name="T20" fmla="*/ 658337 w 685"/>
              <a:gd name="T21" fmla="*/ 236141 h 1824"/>
              <a:gd name="T22" fmla="*/ 616970 w 685"/>
              <a:gd name="T23" fmla="*/ 238323 h 1824"/>
              <a:gd name="T24" fmla="*/ 595695 w 685"/>
              <a:gd name="T25" fmla="*/ 361950 h 1824"/>
              <a:gd name="T26" fmla="*/ 210384 w 685"/>
              <a:gd name="T27" fmla="*/ 239117 h 1824"/>
              <a:gd name="T28" fmla="*/ 147742 w 685"/>
              <a:gd name="T29" fmla="*/ 235545 h 1824"/>
              <a:gd name="T30" fmla="*/ 85099 w 685"/>
              <a:gd name="T31" fmla="*/ 229592 h 1824"/>
              <a:gd name="T32" fmla="*/ 39004 w 685"/>
              <a:gd name="T33" fmla="*/ 221258 h 1824"/>
              <a:gd name="T34" fmla="*/ 20093 w 685"/>
              <a:gd name="T35" fmla="*/ 210542 h 1824"/>
              <a:gd name="T36" fmla="*/ 15365 w 685"/>
              <a:gd name="T37" fmla="*/ 191294 h 1824"/>
              <a:gd name="T38" fmla="*/ 7092 w 685"/>
              <a:gd name="T39" fmla="*/ 169664 h 1824"/>
              <a:gd name="T40" fmla="*/ 0 w 685"/>
              <a:gd name="T41" fmla="*/ 147042 h 1824"/>
              <a:gd name="T42" fmla="*/ 9455 w 685"/>
              <a:gd name="T43" fmla="*/ 125016 h 1824"/>
              <a:gd name="T44" fmla="*/ 35458 w 685"/>
              <a:gd name="T45" fmla="*/ 105569 h 1824"/>
              <a:gd name="T46" fmla="*/ 87463 w 685"/>
              <a:gd name="T47" fmla="*/ 89495 h 1824"/>
              <a:gd name="T48" fmla="*/ 176108 w 685"/>
              <a:gd name="T49" fmla="*/ 78978 h 1824"/>
              <a:gd name="T50" fmla="*/ 307303 w 685"/>
              <a:gd name="T51" fmla="*/ 75009 h 1824"/>
              <a:gd name="T52" fmla="*/ 327396 w 685"/>
              <a:gd name="T53" fmla="*/ 75009 h 1824"/>
              <a:gd name="T54" fmla="*/ 351034 w 685"/>
              <a:gd name="T55" fmla="*/ 75009 h 1824"/>
              <a:gd name="T56" fmla="*/ 355762 w 685"/>
              <a:gd name="T57" fmla="*/ 73819 h 1824"/>
              <a:gd name="T58" fmla="*/ 359308 w 685"/>
              <a:gd name="T59" fmla="*/ 73025 h 1824"/>
              <a:gd name="T60" fmla="*/ 225749 w 685"/>
              <a:gd name="T61" fmla="*/ 56356 h 1824"/>
              <a:gd name="T62" fmla="*/ 195019 w 685"/>
              <a:gd name="T63" fmla="*/ 31750 h 1824"/>
              <a:gd name="T64" fmla="*/ 257662 w 685"/>
              <a:gd name="T65" fmla="*/ 9525 h 1824"/>
              <a:gd name="T66" fmla="*/ 408949 w 685"/>
              <a:gd name="T67" fmla="*/ 0 h 1824"/>
              <a:gd name="T68" fmla="*/ 562601 w 685"/>
              <a:gd name="T69" fmla="*/ 10319 h 1824"/>
              <a:gd name="T70" fmla="*/ 625243 w 685"/>
              <a:gd name="T71" fmla="*/ 33338 h 1824"/>
              <a:gd name="T72" fmla="*/ 590967 w 685"/>
              <a:gd name="T73" fmla="*/ 58142 h 1824"/>
              <a:gd name="T74" fmla="*/ 452681 w 685"/>
              <a:gd name="T75" fmla="*/ 73025 h 1824"/>
              <a:gd name="T76" fmla="*/ 457409 w 685"/>
              <a:gd name="T77" fmla="*/ 74216 h 1824"/>
              <a:gd name="T78" fmla="*/ 458591 w 685"/>
              <a:gd name="T79" fmla="*/ 75009 h 1824"/>
              <a:gd name="T80" fmla="*/ 458591 w 685"/>
              <a:gd name="T81" fmla="*/ 75009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6" name="Freeform 28"/>
          <p:cNvSpPr>
            <a:spLocks/>
          </p:cNvSpPr>
          <p:nvPr/>
        </p:nvSpPr>
        <p:spPr bwMode="auto">
          <a:xfrm>
            <a:off x="904875" y="4362450"/>
            <a:ext cx="809625" cy="1052513"/>
          </a:xfrm>
          <a:custGeom>
            <a:avLst/>
            <a:gdLst>
              <a:gd name="T0" fmla="*/ 495230 w 685"/>
              <a:gd name="T1" fmla="*/ 218119 h 1824"/>
              <a:gd name="T2" fmla="*/ 564965 w 685"/>
              <a:gd name="T3" fmla="*/ 219274 h 1824"/>
              <a:gd name="T4" fmla="*/ 627607 w 685"/>
              <a:gd name="T5" fmla="*/ 226198 h 1824"/>
              <a:gd name="T6" fmla="*/ 687886 w 685"/>
              <a:gd name="T7" fmla="*/ 243509 h 1824"/>
              <a:gd name="T8" fmla="*/ 755256 w 685"/>
              <a:gd name="T9" fmla="*/ 289095 h 1824"/>
              <a:gd name="T10" fmla="*/ 800170 w 685"/>
              <a:gd name="T11" fmla="*/ 396423 h 1824"/>
              <a:gd name="T12" fmla="*/ 807261 w 685"/>
              <a:gd name="T13" fmla="*/ 525102 h 1824"/>
              <a:gd name="T14" fmla="*/ 772985 w 685"/>
              <a:gd name="T15" fmla="*/ 630700 h 1824"/>
              <a:gd name="T16" fmla="*/ 726890 w 685"/>
              <a:gd name="T17" fmla="*/ 666476 h 1824"/>
              <a:gd name="T18" fmla="*/ 694977 w 685"/>
              <a:gd name="T19" fmla="*/ 678017 h 1824"/>
              <a:gd name="T20" fmla="*/ 658337 w 685"/>
              <a:gd name="T21" fmla="*/ 686672 h 1824"/>
              <a:gd name="T22" fmla="*/ 616970 w 685"/>
              <a:gd name="T23" fmla="*/ 693020 h 1824"/>
              <a:gd name="T24" fmla="*/ 595695 w 685"/>
              <a:gd name="T25" fmla="*/ 1052513 h 1824"/>
              <a:gd name="T26" fmla="*/ 210384 w 685"/>
              <a:gd name="T27" fmla="*/ 695328 h 1824"/>
              <a:gd name="T28" fmla="*/ 147742 w 685"/>
              <a:gd name="T29" fmla="*/ 684941 h 1824"/>
              <a:gd name="T30" fmla="*/ 85099 w 685"/>
              <a:gd name="T31" fmla="*/ 667630 h 1824"/>
              <a:gd name="T32" fmla="*/ 39004 w 685"/>
              <a:gd name="T33" fmla="*/ 643395 h 1824"/>
              <a:gd name="T34" fmla="*/ 20093 w 685"/>
              <a:gd name="T35" fmla="*/ 612235 h 1824"/>
              <a:gd name="T36" fmla="*/ 15365 w 685"/>
              <a:gd name="T37" fmla="*/ 556262 h 1824"/>
              <a:gd name="T38" fmla="*/ 7092 w 685"/>
              <a:gd name="T39" fmla="*/ 493365 h 1824"/>
              <a:gd name="T40" fmla="*/ 0 w 685"/>
              <a:gd name="T41" fmla="*/ 427583 h 1824"/>
              <a:gd name="T42" fmla="*/ 9455 w 685"/>
              <a:gd name="T43" fmla="*/ 363532 h 1824"/>
              <a:gd name="T44" fmla="*/ 35458 w 685"/>
              <a:gd name="T45" fmla="*/ 306983 h 1824"/>
              <a:gd name="T46" fmla="*/ 87463 w 685"/>
              <a:gd name="T47" fmla="*/ 260243 h 1824"/>
              <a:gd name="T48" fmla="*/ 176108 w 685"/>
              <a:gd name="T49" fmla="*/ 229660 h 1824"/>
              <a:gd name="T50" fmla="*/ 307303 w 685"/>
              <a:gd name="T51" fmla="*/ 218119 h 1824"/>
              <a:gd name="T52" fmla="*/ 327396 w 685"/>
              <a:gd name="T53" fmla="*/ 218119 h 1824"/>
              <a:gd name="T54" fmla="*/ 351034 w 685"/>
              <a:gd name="T55" fmla="*/ 218119 h 1824"/>
              <a:gd name="T56" fmla="*/ 355762 w 685"/>
              <a:gd name="T57" fmla="*/ 214657 h 1824"/>
              <a:gd name="T58" fmla="*/ 359308 w 685"/>
              <a:gd name="T59" fmla="*/ 212349 h 1824"/>
              <a:gd name="T60" fmla="*/ 225749 w 685"/>
              <a:gd name="T61" fmla="*/ 163878 h 1824"/>
              <a:gd name="T62" fmla="*/ 195019 w 685"/>
              <a:gd name="T63" fmla="*/ 92326 h 1824"/>
              <a:gd name="T64" fmla="*/ 257662 w 685"/>
              <a:gd name="T65" fmla="*/ 27698 h 1824"/>
              <a:gd name="T66" fmla="*/ 408949 w 685"/>
              <a:gd name="T67" fmla="*/ 0 h 1824"/>
              <a:gd name="T68" fmla="*/ 562601 w 685"/>
              <a:gd name="T69" fmla="*/ 30006 h 1824"/>
              <a:gd name="T70" fmla="*/ 625243 w 685"/>
              <a:gd name="T71" fmla="*/ 96942 h 1824"/>
              <a:gd name="T72" fmla="*/ 590967 w 685"/>
              <a:gd name="T73" fmla="*/ 169071 h 1824"/>
              <a:gd name="T74" fmla="*/ 452681 w 685"/>
              <a:gd name="T75" fmla="*/ 212349 h 1824"/>
              <a:gd name="T76" fmla="*/ 457409 w 685"/>
              <a:gd name="T77" fmla="*/ 215811 h 1824"/>
              <a:gd name="T78" fmla="*/ 458591 w 685"/>
              <a:gd name="T79" fmla="*/ 218119 h 1824"/>
              <a:gd name="T80" fmla="*/ 458591 w 685"/>
              <a:gd name="T81" fmla="*/ 218119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7" name="Freeform 29"/>
          <p:cNvSpPr>
            <a:spLocks/>
          </p:cNvSpPr>
          <p:nvPr/>
        </p:nvSpPr>
        <p:spPr bwMode="auto">
          <a:xfrm>
            <a:off x="2320925" y="2959100"/>
            <a:ext cx="806450" cy="2455863"/>
          </a:xfrm>
          <a:custGeom>
            <a:avLst/>
            <a:gdLst>
              <a:gd name="T0" fmla="*/ 493288 w 685"/>
              <a:gd name="T1" fmla="*/ 508945 h 1824"/>
              <a:gd name="T2" fmla="*/ 562749 w 685"/>
              <a:gd name="T3" fmla="*/ 511638 h 1824"/>
              <a:gd name="T4" fmla="*/ 625146 w 685"/>
              <a:gd name="T5" fmla="*/ 527795 h 1824"/>
              <a:gd name="T6" fmla="*/ 685188 w 685"/>
              <a:gd name="T7" fmla="*/ 568188 h 1824"/>
              <a:gd name="T8" fmla="*/ 752294 w 685"/>
              <a:gd name="T9" fmla="*/ 674554 h 1824"/>
              <a:gd name="T10" fmla="*/ 797032 w 685"/>
              <a:gd name="T11" fmla="*/ 924988 h 1824"/>
              <a:gd name="T12" fmla="*/ 804095 w 685"/>
              <a:gd name="T13" fmla="*/ 1225239 h 1824"/>
              <a:gd name="T14" fmla="*/ 769954 w 685"/>
              <a:gd name="T15" fmla="*/ 1471633 h 1824"/>
              <a:gd name="T16" fmla="*/ 724039 w 685"/>
              <a:gd name="T17" fmla="*/ 1555111 h 1824"/>
              <a:gd name="T18" fmla="*/ 692252 w 685"/>
              <a:gd name="T19" fmla="*/ 1582039 h 1824"/>
              <a:gd name="T20" fmla="*/ 655756 w 685"/>
              <a:gd name="T21" fmla="*/ 1602235 h 1824"/>
              <a:gd name="T22" fmla="*/ 614550 w 685"/>
              <a:gd name="T23" fmla="*/ 1617046 h 1824"/>
              <a:gd name="T24" fmla="*/ 593359 w 685"/>
              <a:gd name="T25" fmla="*/ 2455863 h 1824"/>
              <a:gd name="T26" fmla="*/ 209559 w 685"/>
              <a:gd name="T27" fmla="*/ 1622431 h 1824"/>
              <a:gd name="T28" fmla="*/ 147162 w 685"/>
              <a:gd name="T29" fmla="*/ 1598196 h 1824"/>
              <a:gd name="T30" fmla="*/ 84766 w 685"/>
              <a:gd name="T31" fmla="*/ 1557803 h 1824"/>
              <a:gd name="T32" fmla="*/ 38851 w 685"/>
              <a:gd name="T33" fmla="*/ 1501254 h 1824"/>
              <a:gd name="T34" fmla="*/ 20014 w 685"/>
              <a:gd name="T35" fmla="*/ 1428548 h 1824"/>
              <a:gd name="T36" fmla="*/ 15305 w 685"/>
              <a:gd name="T37" fmla="*/ 1297945 h 1824"/>
              <a:gd name="T38" fmla="*/ 7064 w 685"/>
              <a:gd name="T39" fmla="*/ 1151186 h 1824"/>
              <a:gd name="T40" fmla="*/ 0 w 685"/>
              <a:gd name="T41" fmla="*/ 997694 h 1824"/>
              <a:gd name="T42" fmla="*/ 9418 w 685"/>
              <a:gd name="T43" fmla="*/ 848242 h 1824"/>
              <a:gd name="T44" fmla="*/ 35319 w 685"/>
              <a:gd name="T45" fmla="*/ 716293 h 1824"/>
              <a:gd name="T46" fmla="*/ 87120 w 685"/>
              <a:gd name="T47" fmla="*/ 607234 h 1824"/>
              <a:gd name="T48" fmla="*/ 175418 w 685"/>
              <a:gd name="T49" fmla="*/ 535874 h 1824"/>
              <a:gd name="T50" fmla="*/ 306098 w 685"/>
              <a:gd name="T51" fmla="*/ 508945 h 1824"/>
              <a:gd name="T52" fmla="*/ 326112 w 685"/>
              <a:gd name="T53" fmla="*/ 508945 h 1824"/>
              <a:gd name="T54" fmla="*/ 349658 w 685"/>
              <a:gd name="T55" fmla="*/ 508945 h 1824"/>
              <a:gd name="T56" fmla="*/ 354367 w 685"/>
              <a:gd name="T57" fmla="*/ 500867 h 1824"/>
              <a:gd name="T58" fmla="*/ 357899 w 685"/>
              <a:gd name="T59" fmla="*/ 495481 h 1824"/>
              <a:gd name="T60" fmla="*/ 224864 w 685"/>
              <a:gd name="T61" fmla="*/ 382382 h 1824"/>
              <a:gd name="T62" fmla="*/ 194254 w 685"/>
              <a:gd name="T63" fmla="*/ 215427 h 1824"/>
              <a:gd name="T64" fmla="*/ 256651 w 685"/>
              <a:gd name="T65" fmla="*/ 64628 h 1824"/>
              <a:gd name="T66" fmla="*/ 407346 w 685"/>
              <a:gd name="T67" fmla="*/ 0 h 1824"/>
              <a:gd name="T68" fmla="*/ 560394 w 685"/>
              <a:gd name="T69" fmla="*/ 70014 h 1824"/>
              <a:gd name="T70" fmla="*/ 622791 w 685"/>
              <a:gd name="T71" fmla="*/ 226198 h 1824"/>
              <a:gd name="T72" fmla="*/ 588650 w 685"/>
              <a:gd name="T73" fmla="*/ 394500 h 1824"/>
              <a:gd name="T74" fmla="*/ 450906 w 685"/>
              <a:gd name="T75" fmla="*/ 495481 h 1824"/>
              <a:gd name="T76" fmla="*/ 455615 w 685"/>
              <a:gd name="T77" fmla="*/ 503560 h 1824"/>
              <a:gd name="T78" fmla="*/ 456792 w 685"/>
              <a:gd name="T79" fmla="*/ 508945 h 1824"/>
              <a:gd name="T80" fmla="*/ 456792 w 685"/>
              <a:gd name="T81" fmla="*/ 50894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8" name="Freeform 30"/>
          <p:cNvSpPr>
            <a:spLocks/>
          </p:cNvSpPr>
          <p:nvPr/>
        </p:nvSpPr>
        <p:spPr bwMode="auto">
          <a:xfrm>
            <a:off x="3533775" y="2959100"/>
            <a:ext cx="808038" cy="2455863"/>
          </a:xfrm>
          <a:custGeom>
            <a:avLst/>
            <a:gdLst>
              <a:gd name="T0" fmla="*/ 494260 w 685"/>
              <a:gd name="T1" fmla="*/ 508945 h 1824"/>
              <a:gd name="T2" fmla="*/ 563857 w 685"/>
              <a:gd name="T3" fmla="*/ 511638 h 1824"/>
              <a:gd name="T4" fmla="*/ 626377 w 685"/>
              <a:gd name="T5" fmla="*/ 527795 h 1824"/>
              <a:gd name="T6" fmla="*/ 686537 w 685"/>
              <a:gd name="T7" fmla="*/ 568188 h 1824"/>
              <a:gd name="T8" fmla="*/ 753776 w 685"/>
              <a:gd name="T9" fmla="*/ 674554 h 1824"/>
              <a:gd name="T10" fmla="*/ 798601 w 685"/>
              <a:gd name="T11" fmla="*/ 924988 h 1824"/>
              <a:gd name="T12" fmla="*/ 805679 w 685"/>
              <a:gd name="T13" fmla="*/ 1225239 h 1824"/>
              <a:gd name="T14" fmla="*/ 771470 w 685"/>
              <a:gd name="T15" fmla="*/ 1471633 h 1824"/>
              <a:gd name="T16" fmla="*/ 725465 w 685"/>
              <a:gd name="T17" fmla="*/ 1555111 h 1824"/>
              <a:gd name="T18" fmla="*/ 693615 w 685"/>
              <a:gd name="T19" fmla="*/ 1582039 h 1824"/>
              <a:gd name="T20" fmla="*/ 657047 w 685"/>
              <a:gd name="T21" fmla="*/ 1602235 h 1824"/>
              <a:gd name="T22" fmla="*/ 615760 w 685"/>
              <a:gd name="T23" fmla="*/ 1617046 h 1824"/>
              <a:gd name="T24" fmla="*/ 594527 w 685"/>
              <a:gd name="T25" fmla="*/ 2455863 h 1824"/>
              <a:gd name="T26" fmla="*/ 209972 w 685"/>
              <a:gd name="T27" fmla="*/ 1622431 h 1824"/>
              <a:gd name="T28" fmla="*/ 147452 w 685"/>
              <a:gd name="T29" fmla="*/ 1598196 h 1824"/>
              <a:gd name="T30" fmla="*/ 84932 w 685"/>
              <a:gd name="T31" fmla="*/ 1557803 h 1824"/>
              <a:gd name="T32" fmla="*/ 38927 w 685"/>
              <a:gd name="T33" fmla="*/ 1501254 h 1824"/>
              <a:gd name="T34" fmla="*/ 20053 w 685"/>
              <a:gd name="T35" fmla="*/ 1428548 h 1824"/>
              <a:gd name="T36" fmla="*/ 15335 w 685"/>
              <a:gd name="T37" fmla="*/ 1297945 h 1824"/>
              <a:gd name="T38" fmla="*/ 7078 w 685"/>
              <a:gd name="T39" fmla="*/ 1151186 h 1824"/>
              <a:gd name="T40" fmla="*/ 0 w 685"/>
              <a:gd name="T41" fmla="*/ 997694 h 1824"/>
              <a:gd name="T42" fmla="*/ 9437 w 685"/>
              <a:gd name="T43" fmla="*/ 848242 h 1824"/>
              <a:gd name="T44" fmla="*/ 35389 w 685"/>
              <a:gd name="T45" fmla="*/ 716293 h 1824"/>
              <a:gd name="T46" fmla="*/ 87292 w 685"/>
              <a:gd name="T47" fmla="*/ 607234 h 1824"/>
              <a:gd name="T48" fmla="*/ 175763 w 685"/>
              <a:gd name="T49" fmla="*/ 535874 h 1824"/>
              <a:gd name="T50" fmla="*/ 306701 w 685"/>
              <a:gd name="T51" fmla="*/ 508945 h 1824"/>
              <a:gd name="T52" fmla="*/ 326754 w 685"/>
              <a:gd name="T53" fmla="*/ 508945 h 1824"/>
              <a:gd name="T54" fmla="*/ 350346 w 685"/>
              <a:gd name="T55" fmla="*/ 508945 h 1824"/>
              <a:gd name="T56" fmla="*/ 355065 w 685"/>
              <a:gd name="T57" fmla="*/ 500867 h 1824"/>
              <a:gd name="T58" fmla="*/ 358604 w 685"/>
              <a:gd name="T59" fmla="*/ 495481 h 1824"/>
              <a:gd name="T60" fmla="*/ 225307 w 685"/>
              <a:gd name="T61" fmla="*/ 382382 h 1824"/>
              <a:gd name="T62" fmla="*/ 194637 w 685"/>
              <a:gd name="T63" fmla="*/ 215427 h 1824"/>
              <a:gd name="T64" fmla="*/ 257157 w 685"/>
              <a:gd name="T65" fmla="*/ 64628 h 1824"/>
              <a:gd name="T66" fmla="*/ 408148 w 685"/>
              <a:gd name="T67" fmla="*/ 0 h 1824"/>
              <a:gd name="T68" fmla="*/ 561498 w 685"/>
              <a:gd name="T69" fmla="*/ 70014 h 1824"/>
              <a:gd name="T70" fmla="*/ 624018 w 685"/>
              <a:gd name="T71" fmla="*/ 226198 h 1824"/>
              <a:gd name="T72" fmla="*/ 589809 w 685"/>
              <a:gd name="T73" fmla="*/ 394500 h 1824"/>
              <a:gd name="T74" fmla="*/ 451794 w 685"/>
              <a:gd name="T75" fmla="*/ 495481 h 1824"/>
              <a:gd name="T76" fmla="*/ 456512 w 685"/>
              <a:gd name="T77" fmla="*/ 503560 h 1824"/>
              <a:gd name="T78" fmla="*/ 457692 w 685"/>
              <a:gd name="T79" fmla="*/ 508945 h 1824"/>
              <a:gd name="T80" fmla="*/ 457692 w 685"/>
              <a:gd name="T81" fmla="*/ 50894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9" name="Freeform 31"/>
          <p:cNvSpPr>
            <a:spLocks/>
          </p:cNvSpPr>
          <p:nvPr/>
        </p:nvSpPr>
        <p:spPr bwMode="auto">
          <a:xfrm>
            <a:off x="4746625" y="1804988"/>
            <a:ext cx="808038" cy="3609975"/>
          </a:xfrm>
          <a:custGeom>
            <a:avLst/>
            <a:gdLst>
              <a:gd name="T0" fmla="*/ 494260 w 685"/>
              <a:gd name="T1" fmla="*/ 748120 h 1824"/>
              <a:gd name="T2" fmla="*/ 563857 w 685"/>
              <a:gd name="T3" fmla="*/ 752078 h 1824"/>
              <a:gd name="T4" fmla="*/ 626377 w 685"/>
              <a:gd name="T5" fmla="*/ 775828 h 1824"/>
              <a:gd name="T6" fmla="*/ 686537 w 685"/>
              <a:gd name="T7" fmla="*/ 835203 h 1824"/>
              <a:gd name="T8" fmla="*/ 753776 w 685"/>
              <a:gd name="T9" fmla="*/ 991556 h 1824"/>
              <a:gd name="T10" fmla="*/ 798601 w 685"/>
              <a:gd name="T11" fmla="*/ 1359678 h 1824"/>
              <a:gd name="T12" fmla="*/ 805679 w 685"/>
              <a:gd name="T13" fmla="*/ 1801029 h 1824"/>
              <a:gd name="T14" fmla="*/ 771470 w 685"/>
              <a:gd name="T15" fmla="*/ 2163214 h 1824"/>
              <a:gd name="T16" fmla="*/ 725465 w 685"/>
              <a:gd name="T17" fmla="*/ 2285922 h 1824"/>
              <a:gd name="T18" fmla="*/ 693615 w 685"/>
              <a:gd name="T19" fmla="*/ 2325505 h 1824"/>
              <a:gd name="T20" fmla="*/ 657047 w 685"/>
              <a:gd name="T21" fmla="*/ 2355192 h 1824"/>
              <a:gd name="T22" fmla="*/ 615760 w 685"/>
              <a:gd name="T23" fmla="*/ 2376963 h 1824"/>
              <a:gd name="T24" fmla="*/ 594527 w 685"/>
              <a:gd name="T25" fmla="*/ 3609975 h 1824"/>
              <a:gd name="T26" fmla="*/ 209972 w 685"/>
              <a:gd name="T27" fmla="*/ 2384879 h 1824"/>
              <a:gd name="T28" fmla="*/ 147452 w 685"/>
              <a:gd name="T29" fmla="*/ 2349255 h 1824"/>
              <a:gd name="T30" fmla="*/ 84932 w 685"/>
              <a:gd name="T31" fmla="*/ 2289880 h 1824"/>
              <a:gd name="T32" fmla="*/ 38927 w 685"/>
              <a:gd name="T33" fmla="*/ 2206756 h 1824"/>
              <a:gd name="T34" fmla="*/ 20053 w 685"/>
              <a:gd name="T35" fmla="*/ 2099881 h 1824"/>
              <a:gd name="T36" fmla="*/ 15335 w 685"/>
              <a:gd name="T37" fmla="*/ 1907903 h 1824"/>
              <a:gd name="T38" fmla="*/ 7078 w 685"/>
              <a:gd name="T39" fmla="*/ 1692176 h 1824"/>
              <a:gd name="T40" fmla="*/ 0 w 685"/>
              <a:gd name="T41" fmla="*/ 1466552 h 1824"/>
              <a:gd name="T42" fmla="*/ 9437 w 685"/>
              <a:gd name="T43" fmla="*/ 1246866 h 1824"/>
              <a:gd name="T44" fmla="*/ 35389 w 685"/>
              <a:gd name="T45" fmla="*/ 1052909 h 1824"/>
              <a:gd name="T46" fmla="*/ 87292 w 685"/>
              <a:gd name="T47" fmla="*/ 892598 h 1824"/>
              <a:gd name="T48" fmla="*/ 175763 w 685"/>
              <a:gd name="T49" fmla="*/ 787703 h 1824"/>
              <a:gd name="T50" fmla="*/ 306701 w 685"/>
              <a:gd name="T51" fmla="*/ 748120 h 1824"/>
              <a:gd name="T52" fmla="*/ 326754 w 685"/>
              <a:gd name="T53" fmla="*/ 748120 h 1824"/>
              <a:gd name="T54" fmla="*/ 350346 w 685"/>
              <a:gd name="T55" fmla="*/ 748120 h 1824"/>
              <a:gd name="T56" fmla="*/ 355065 w 685"/>
              <a:gd name="T57" fmla="*/ 736245 h 1824"/>
              <a:gd name="T58" fmla="*/ 358604 w 685"/>
              <a:gd name="T59" fmla="*/ 728328 h 1824"/>
              <a:gd name="T60" fmla="*/ 225307 w 685"/>
              <a:gd name="T61" fmla="*/ 562079 h 1824"/>
              <a:gd name="T62" fmla="*/ 194637 w 685"/>
              <a:gd name="T63" fmla="*/ 316664 h 1824"/>
              <a:gd name="T64" fmla="*/ 257157 w 685"/>
              <a:gd name="T65" fmla="*/ 94999 h 1824"/>
              <a:gd name="T66" fmla="*/ 408148 w 685"/>
              <a:gd name="T67" fmla="*/ 0 h 1824"/>
              <a:gd name="T68" fmla="*/ 561498 w 685"/>
              <a:gd name="T69" fmla="*/ 102916 h 1824"/>
              <a:gd name="T70" fmla="*/ 624018 w 685"/>
              <a:gd name="T71" fmla="*/ 332498 h 1824"/>
              <a:gd name="T72" fmla="*/ 589809 w 685"/>
              <a:gd name="T73" fmla="*/ 579892 h 1824"/>
              <a:gd name="T74" fmla="*/ 451794 w 685"/>
              <a:gd name="T75" fmla="*/ 728328 h 1824"/>
              <a:gd name="T76" fmla="*/ 456512 w 685"/>
              <a:gd name="T77" fmla="*/ 740203 h 1824"/>
              <a:gd name="T78" fmla="*/ 457692 w 685"/>
              <a:gd name="T79" fmla="*/ 748120 h 1824"/>
              <a:gd name="T80" fmla="*/ 457692 w 685"/>
              <a:gd name="T81" fmla="*/ 748120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0" name="Freeform 32"/>
          <p:cNvSpPr>
            <a:spLocks/>
          </p:cNvSpPr>
          <p:nvPr/>
        </p:nvSpPr>
        <p:spPr bwMode="auto">
          <a:xfrm>
            <a:off x="2166938" y="3392488"/>
            <a:ext cx="760412" cy="2022475"/>
          </a:xfrm>
          <a:custGeom>
            <a:avLst/>
            <a:gdLst>
              <a:gd name="T0" fmla="*/ 465128 w 685"/>
              <a:gd name="T1" fmla="*/ 419131 h 1824"/>
              <a:gd name="T2" fmla="*/ 530623 w 685"/>
              <a:gd name="T3" fmla="*/ 421349 h 1824"/>
              <a:gd name="T4" fmla="*/ 589458 w 685"/>
              <a:gd name="T5" fmla="*/ 434655 h 1824"/>
              <a:gd name="T6" fmla="*/ 646073 w 685"/>
              <a:gd name="T7" fmla="*/ 467919 h 1824"/>
              <a:gd name="T8" fmla="*/ 709348 w 685"/>
              <a:gd name="T9" fmla="*/ 555515 h 1824"/>
              <a:gd name="T10" fmla="*/ 751531 w 685"/>
              <a:gd name="T11" fmla="*/ 761755 h 1824"/>
              <a:gd name="T12" fmla="*/ 758192 w 685"/>
              <a:gd name="T13" fmla="*/ 1009020 h 1824"/>
              <a:gd name="T14" fmla="*/ 725999 w 685"/>
              <a:gd name="T15" fmla="*/ 1211933 h 1824"/>
              <a:gd name="T16" fmla="*/ 682706 w 685"/>
              <a:gd name="T17" fmla="*/ 1280679 h 1824"/>
              <a:gd name="T18" fmla="*/ 652733 w 685"/>
              <a:gd name="T19" fmla="*/ 1302855 h 1824"/>
              <a:gd name="T20" fmla="*/ 618320 w 685"/>
              <a:gd name="T21" fmla="*/ 1319488 h 1824"/>
              <a:gd name="T22" fmla="*/ 579467 w 685"/>
              <a:gd name="T23" fmla="*/ 1331684 h 1824"/>
              <a:gd name="T24" fmla="*/ 559486 w 685"/>
              <a:gd name="T25" fmla="*/ 2022475 h 1824"/>
              <a:gd name="T26" fmla="*/ 197596 w 685"/>
              <a:gd name="T27" fmla="*/ 1336120 h 1824"/>
              <a:gd name="T28" fmla="*/ 138761 w 685"/>
              <a:gd name="T29" fmla="*/ 1316161 h 1824"/>
              <a:gd name="T30" fmla="*/ 79927 w 685"/>
              <a:gd name="T31" fmla="*/ 1282897 h 1824"/>
              <a:gd name="T32" fmla="*/ 36633 w 685"/>
              <a:gd name="T33" fmla="*/ 1236327 h 1824"/>
              <a:gd name="T34" fmla="*/ 18872 w 685"/>
              <a:gd name="T35" fmla="*/ 1176451 h 1824"/>
              <a:gd name="T36" fmla="*/ 14431 w 685"/>
              <a:gd name="T37" fmla="*/ 1068896 h 1824"/>
              <a:gd name="T38" fmla="*/ 6661 w 685"/>
              <a:gd name="T39" fmla="*/ 948035 h 1824"/>
              <a:gd name="T40" fmla="*/ 0 w 685"/>
              <a:gd name="T41" fmla="*/ 821630 h 1824"/>
              <a:gd name="T42" fmla="*/ 8881 w 685"/>
              <a:gd name="T43" fmla="*/ 698552 h 1824"/>
              <a:gd name="T44" fmla="*/ 33303 w 685"/>
              <a:gd name="T45" fmla="*/ 589889 h 1824"/>
              <a:gd name="T46" fmla="*/ 82147 w 685"/>
              <a:gd name="T47" fmla="*/ 500075 h 1824"/>
              <a:gd name="T48" fmla="*/ 165403 w 685"/>
              <a:gd name="T49" fmla="*/ 441308 h 1824"/>
              <a:gd name="T50" fmla="*/ 288624 w 685"/>
              <a:gd name="T51" fmla="*/ 419131 h 1824"/>
              <a:gd name="T52" fmla="*/ 307495 w 685"/>
              <a:gd name="T53" fmla="*/ 419131 h 1824"/>
              <a:gd name="T54" fmla="*/ 329697 w 685"/>
              <a:gd name="T55" fmla="*/ 419131 h 1824"/>
              <a:gd name="T56" fmla="*/ 334137 w 685"/>
              <a:gd name="T57" fmla="*/ 412478 h 1824"/>
              <a:gd name="T58" fmla="*/ 337468 w 685"/>
              <a:gd name="T59" fmla="*/ 408043 h 1824"/>
              <a:gd name="T60" fmla="*/ 212027 w 685"/>
              <a:gd name="T61" fmla="*/ 314903 h 1824"/>
              <a:gd name="T62" fmla="*/ 183165 w 685"/>
              <a:gd name="T63" fmla="*/ 177410 h 1824"/>
              <a:gd name="T64" fmla="*/ 242000 w 685"/>
              <a:gd name="T65" fmla="*/ 53223 h 1824"/>
              <a:gd name="T66" fmla="*/ 384091 w 685"/>
              <a:gd name="T67" fmla="*/ 0 h 1824"/>
              <a:gd name="T68" fmla="*/ 528403 w 685"/>
              <a:gd name="T69" fmla="*/ 57658 h 1824"/>
              <a:gd name="T70" fmla="*/ 587238 w 685"/>
              <a:gd name="T71" fmla="*/ 186281 h 1824"/>
              <a:gd name="T72" fmla="*/ 555045 w 685"/>
              <a:gd name="T73" fmla="*/ 324882 h 1824"/>
              <a:gd name="T74" fmla="*/ 425165 w 685"/>
              <a:gd name="T75" fmla="*/ 408043 h 1824"/>
              <a:gd name="T76" fmla="*/ 429605 w 685"/>
              <a:gd name="T77" fmla="*/ 414696 h 1824"/>
              <a:gd name="T78" fmla="*/ 430715 w 685"/>
              <a:gd name="T79" fmla="*/ 419131 h 1824"/>
              <a:gd name="T80" fmla="*/ 430715 w 685"/>
              <a:gd name="T81" fmla="*/ 419131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1" name="Freeform 33"/>
          <p:cNvSpPr>
            <a:spLocks/>
          </p:cNvSpPr>
          <p:nvPr/>
        </p:nvSpPr>
        <p:spPr bwMode="auto">
          <a:xfrm>
            <a:off x="3381375" y="3552825"/>
            <a:ext cx="760413" cy="1862138"/>
          </a:xfrm>
          <a:custGeom>
            <a:avLst/>
            <a:gdLst>
              <a:gd name="T0" fmla="*/ 465129 w 685"/>
              <a:gd name="T1" fmla="*/ 385904 h 1824"/>
              <a:gd name="T2" fmla="*/ 530624 w 685"/>
              <a:gd name="T3" fmla="*/ 387945 h 1824"/>
              <a:gd name="T4" fmla="*/ 589459 w 685"/>
              <a:gd name="T5" fmla="*/ 400196 h 1824"/>
              <a:gd name="T6" fmla="*/ 646074 w 685"/>
              <a:gd name="T7" fmla="*/ 430824 h 1824"/>
              <a:gd name="T8" fmla="*/ 709349 w 685"/>
              <a:gd name="T9" fmla="*/ 511475 h 1824"/>
              <a:gd name="T10" fmla="*/ 751532 w 685"/>
              <a:gd name="T11" fmla="*/ 701364 h 1824"/>
              <a:gd name="T12" fmla="*/ 758193 w 685"/>
              <a:gd name="T13" fmla="*/ 929027 h 1824"/>
              <a:gd name="T14" fmla="*/ 726000 w 685"/>
              <a:gd name="T15" fmla="*/ 1115854 h 1824"/>
              <a:gd name="T16" fmla="*/ 682707 w 685"/>
              <a:gd name="T17" fmla="*/ 1179150 h 1824"/>
              <a:gd name="T18" fmla="*/ 652734 w 685"/>
              <a:gd name="T19" fmla="*/ 1199568 h 1824"/>
              <a:gd name="T20" fmla="*/ 618321 w 685"/>
              <a:gd name="T21" fmla="*/ 1214882 h 1824"/>
              <a:gd name="T22" fmla="*/ 579468 w 685"/>
              <a:gd name="T23" fmla="*/ 1226112 h 1824"/>
              <a:gd name="T24" fmla="*/ 559486 w 685"/>
              <a:gd name="T25" fmla="*/ 1862138 h 1824"/>
              <a:gd name="T26" fmla="*/ 197596 w 685"/>
              <a:gd name="T27" fmla="*/ 1230195 h 1824"/>
              <a:gd name="T28" fmla="*/ 138761 w 685"/>
              <a:gd name="T29" fmla="*/ 1211819 h 1824"/>
              <a:gd name="T30" fmla="*/ 79927 w 685"/>
              <a:gd name="T31" fmla="*/ 1181192 h 1824"/>
              <a:gd name="T32" fmla="*/ 36633 w 685"/>
              <a:gd name="T33" fmla="*/ 1138314 h 1824"/>
              <a:gd name="T34" fmla="*/ 18872 w 685"/>
              <a:gd name="T35" fmla="*/ 1083184 h 1824"/>
              <a:gd name="T36" fmla="*/ 14431 w 685"/>
              <a:gd name="T37" fmla="*/ 984156 h 1824"/>
              <a:gd name="T38" fmla="*/ 6661 w 685"/>
              <a:gd name="T39" fmla="*/ 872877 h 1824"/>
              <a:gd name="T40" fmla="*/ 0 w 685"/>
              <a:gd name="T41" fmla="*/ 756494 h 1824"/>
              <a:gd name="T42" fmla="*/ 8881 w 685"/>
              <a:gd name="T43" fmla="*/ 643173 h 1824"/>
              <a:gd name="T44" fmla="*/ 33303 w 685"/>
              <a:gd name="T45" fmla="*/ 543124 h 1824"/>
              <a:gd name="T46" fmla="*/ 82147 w 685"/>
              <a:gd name="T47" fmla="*/ 460430 h 1824"/>
              <a:gd name="T48" fmla="*/ 165404 w 685"/>
              <a:gd name="T49" fmla="*/ 406322 h 1824"/>
              <a:gd name="T50" fmla="*/ 288624 w 685"/>
              <a:gd name="T51" fmla="*/ 385904 h 1824"/>
              <a:gd name="T52" fmla="*/ 307495 w 685"/>
              <a:gd name="T53" fmla="*/ 385904 h 1824"/>
              <a:gd name="T54" fmla="*/ 329697 w 685"/>
              <a:gd name="T55" fmla="*/ 385904 h 1824"/>
              <a:gd name="T56" fmla="*/ 334138 w 685"/>
              <a:gd name="T57" fmla="*/ 379778 h 1824"/>
              <a:gd name="T58" fmla="*/ 337468 w 685"/>
              <a:gd name="T59" fmla="*/ 375695 h 1824"/>
              <a:gd name="T60" fmla="*/ 212028 w 685"/>
              <a:gd name="T61" fmla="*/ 289938 h 1824"/>
              <a:gd name="T62" fmla="*/ 183165 w 685"/>
              <a:gd name="T63" fmla="*/ 163345 h 1824"/>
              <a:gd name="T64" fmla="*/ 242000 w 685"/>
              <a:gd name="T65" fmla="*/ 49004 h 1824"/>
              <a:gd name="T66" fmla="*/ 384092 w 685"/>
              <a:gd name="T67" fmla="*/ 0 h 1824"/>
              <a:gd name="T68" fmla="*/ 528404 w 685"/>
              <a:gd name="T69" fmla="*/ 53087 h 1824"/>
              <a:gd name="T70" fmla="*/ 587239 w 685"/>
              <a:gd name="T71" fmla="*/ 171513 h 1824"/>
              <a:gd name="T72" fmla="*/ 555046 w 685"/>
              <a:gd name="T73" fmla="*/ 299126 h 1824"/>
              <a:gd name="T74" fmla="*/ 425165 w 685"/>
              <a:gd name="T75" fmla="*/ 375695 h 1824"/>
              <a:gd name="T76" fmla="*/ 429606 w 685"/>
              <a:gd name="T77" fmla="*/ 381820 h 1824"/>
              <a:gd name="T78" fmla="*/ 430716 w 685"/>
              <a:gd name="T79" fmla="*/ 385904 h 1824"/>
              <a:gd name="T80" fmla="*/ 430716 w 685"/>
              <a:gd name="T81" fmla="*/ 38590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2" name="Freeform 34"/>
          <p:cNvSpPr>
            <a:spLocks/>
          </p:cNvSpPr>
          <p:nvPr/>
        </p:nvSpPr>
        <p:spPr bwMode="auto">
          <a:xfrm>
            <a:off x="4592638" y="4764088"/>
            <a:ext cx="760412" cy="650875"/>
          </a:xfrm>
          <a:custGeom>
            <a:avLst/>
            <a:gdLst>
              <a:gd name="T0" fmla="*/ 465128 w 685"/>
              <a:gd name="T1" fmla="*/ 134885 h 1824"/>
              <a:gd name="T2" fmla="*/ 530623 w 685"/>
              <a:gd name="T3" fmla="*/ 135599 h 1824"/>
              <a:gd name="T4" fmla="*/ 589458 w 685"/>
              <a:gd name="T5" fmla="*/ 139881 h 1824"/>
              <a:gd name="T6" fmla="*/ 646073 w 685"/>
              <a:gd name="T7" fmla="*/ 150586 h 1824"/>
              <a:gd name="T8" fmla="*/ 709348 w 685"/>
              <a:gd name="T9" fmla="*/ 178777 h 1824"/>
              <a:gd name="T10" fmla="*/ 751531 w 685"/>
              <a:gd name="T11" fmla="*/ 245149 h 1824"/>
              <a:gd name="T12" fmla="*/ 758192 w 685"/>
              <a:gd name="T13" fmla="*/ 324724 h 1824"/>
              <a:gd name="T14" fmla="*/ 725999 w 685"/>
              <a:gd name="T15" fmla="*/ 390025 h 1824"/>
              <a:gd name="T16" fmla="*/ 682706 w 685"/>
              <a:gd name="T17" fmla="*/ 412149 h 1824"/>
              <a:gd name="T18" fmla="*/ 652733 w 685"/>
              <a:gd name="T19" fmla="*/ 419286 h 1824"/>
              <a:gd name="T20" fmla="*/ 618320 w 685"/>
              <a:gd name="T21" fmla="*/ 424639 h 1824"/>
              <a:gd name="T22" fmla="*/ 579467 w 685"/>
              <a:gd name="T23" fmla="*/ 428564 h 1824"/>
              <a:gd name="T24" fmla="*/ 559486 w 685"/>
              <a:gd name="T25" fmla="*/ 650875 h 1824"/>
              <a:gd name="T26" fmla="*/ 197596 w 685"/>
              <a:gd name="T27" fmla="*/ 429991 h 1824"/>
              <a:gd name="T28" fmla="*/ 138761 w 685"/>
              <a:gd name="T29" fmla="*/ 423568 h 1824"/>
              <a:gd name="T30" fmla="*/ 79927 w 685"/>
              <a:gd name="T31" fmla="*/ 412863 h 1824"/>
              <a:gd name="T32" fmla="*/ 36633 w 685"/>
              <a:gd name="T33" fmla="*/ 397876 h 1824"/>
              <a:gd name="T34" fmla="*/ 18872 w 685"/>
              <a:gd name="T35" fmla="*/ 378607 h 1824"/>
              <a:gd name="T36" fmla="*/ 14431 w 685"/>
              <a:gd name="T37" fmla="*/ 343993 h 1824"/>
              <a:gd name="T38" fmla="*/ 6661 w 685"/>
              <a:gd name="T39" fmla="*/ 305098 h 1824"/>
              <a:gd name="T40" fmla="*/ 0 w 685"/>
              <a:gd name="T41" fmla="*/ 264418 h 1824"/>
              <a:gd name="T42" fmla="*/ 8881 w 685"/>
              <a:gd name="T43" fmla="*/ 224809 h 1824"/>
              <a:gd name="T44" fmla="*/ 33303 w 685"/>
              <a:gd name="T45" fmla="*/ 189839 h 1824"/>
              <a:gd name="T46" fmla="*/ 82147 w 685"/>
              <a:gd name="T47" fmla="*/ 160935 h 1824"/>
              <a:gd name="T48" fmla="*/ 165403 w 685"/>
              <a:gd name="T49" fmla="*/ 142022 h 1824"/>
              <a:gd name="T50" fmla="*/ 288624 w 685"/>
              <a:gd name="T51" fmla="*/ 134885 h 1824"/>
              <a:gd name="T52" fmla="*/ 307495 w 685"/>
              <a:gd name="T53" fmla="*/ 134885 h 1824"/>
              <a:gd name="T54" fmla="*/ 329697 w 685"/>
              <a:gd name="T55" fmla="*/ 134885 h 1824"/>
              <a:gd name="T56" fmla="*/ 334137 w 685"/>
              <a:gd name="T57" fmla="*/ 132744 h 1824"/>
              <a:gd name="T58" fmla="*/ 337468 w 685"/>
              <a:gd name="T59" fmla="*/ 131317 h 1824"/>
              <a:gd name="T60" fmla="*/ 212027 w 685"/>
              <a:gd name="T61" fmla="*/ 101342 h 1824"/>
              <a:gd name="T62" fmla="*/ 183165 w 685"/>
              <a:gd name="T63" fmla="*/ 57094 h 1824"/>
              <a:gd name="T64" fmla="*/ 242000 w 685"/>
              <a:gd name="T65" fmla="*/ 17128 h 1824"/>
              <a:gd name="T66" fmla="*/ 384091 w 685"/>
              <a:gd name="T67" fmla="*/ 0 h 1824"/>
              <a:gd name="T68" fmla="*/ 528403 w 685"/>
              <a:gd name="T69" fmla="*/ 18556 h 1824"/>
              <a:gd name="T70" fmla="*/ 587238 w 685"/>
              <a:gd name="T71" fmla="*/ 59949 h 1824"/>
              <a:gd name="T72" fmla="*/ 555045 w 685"/>
              <a:gd name="T73" fmla="*/ 104554 h 1824"/>
              <a:gd name="T74" fmla="*/ 425165 w 685"/>
              <a:gd name="T75" fmla="*/ 131317 h 1824"/>
              <a:gd name="T76" fmla="*/ 429605 w 685"/>
              <a:gd name="T77" fmla="*/ 133458 h 1824"/>
              <a:gd name="T78" fmla="*/ 430715 w 685"/>
              <a:gd name="T79" fmla="*/ 134885 h 1824"/>
              <a:gd name="T80" fmla="*/ 430715 w 685"/>
              <a:gd name="T81" fmla="*/ 13488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3" name="Freeform 35"/>
          <p:cNvSpPr>
            <a:spLocks/>
          </p:cNvSpPr>
          <p:nvPr/>
        </p:nvSpPr>
        <p:spPr bwMode="auto">
          <a:xfrm>
            <a:off x="5807075" y="4729163"/>
            <a:ext cx="760413" cy="685800"/>
          </a:xfrm>
          <a:custGeom>
            <a:avLst/>
            <a:gdLst>
              <a:gd name="T0" fmla="*/ 465129 w 685"/>
              <a:gd name="T1" fmla="*/ 142123 h 1824"/>
              <a:gd name="T2" fmla="*/ 530624 w 685"/>
              <a:gd name="T3" fmla="*/ 142875 h 1824"/>
              <a:gd name="T4" fmla="*/ 589459 w 685"/>
              <a:gd name="T5" fmla="*/ 147387 h 1824"/>
              <a:gd name="T6" fmla="*/ 646074 w 685"/>
              <a:gd name="T7" fmla="*/ 158666 h 1824"/>
              <a:gd name="T8" fmla="*/ 709349 w 685"/>
              <a:gd name="T9" fmla="*/ 188369 h 1824"/>
              <a:gd name="T10" fmla="*/ 751532 w 685"/>
              <a:gd name="T11" fmla="*/ 258303 h 1824"/>
              <a:gd name="T12" fmla="*/ 758193 w 685"/>
              <a:gd name="T13" fmla="*/ 342148 h 1824"/>
              <a:gd name="T14" fmla="*/ 726000 w 685"/>
              <a:gd name="T15" fmla="*/ 410954 h 1824"/>
              <a:gd name="T16" fmla="*/ 682707 w 685"/>
              <a:gd name="T17" fmla="*/ 434265 h 1824"/>
              <a:gd name="T18" fmla="*/ 652734 w 685"/>
              <a:gd name="T19" fmla="*/ 441785 h 1824"/>
              <a:gd name="T20" fmla="*/ 618321 w 685"/>
              <a:gd name="T21" fmla="*/ 447424 h 1824"/>
              <a:gd name="T22" fmla="*/ 579468 w 685"/>
              <a:gd name="T23" fmla="*/ 451560 h 1824"/>
              <a:gd name="T24" fmla="*/ 559486 w 685"/>
              <a:gd name="T25" fmla="*/ 685800 h 1824"/>
              <a:gd name="T26" fmla="*/ 197596 w 685"/>
              <a:gd name="T27" fmla="*/ 453064 h 1824"/>
              <a:gd name="T28" fmla="*/ 138761 w 685"/>
              <a:gd name="T29" fmla="*/ 446296 h 1824"/>
              <a:gd name="T30" fmla="*/ 79927 w 685"/>
              <a:gd name="T31" fmla="*/ 435017 h 1824"/>
              <a:gd name="T32" fmla="*/ 36633 w 685"/>
              <a:gd name="T33" fmla="*/ 419225 h 1824"/>
              <a:gd name="T34" fmla="*/ 18872 w 685"/>
              <a:gd name="T35" fmla="*/ 398922 h 1824"/>
              <a:gd name="T36" fmla="*/ 14431 w 685"/>
              <a:gd name="T37" fmla="*/ 362451 h 1824"/>
              <a:gd name="T38" fmla="*/ 6661 w 685"/>
              <a:gd name="T39" fmla="*/ 321469 h 1824"/>
              <a:gd name="T40" fmla="*/ 0 w 685"/>
              <a:gd name="T41" fmla="*/ 278606 h 1824"/>
              <a:gd name="T42" fmla="*/ 8881 w 685"/>
              <a:gd name="T43" fmla="*/ 236872 h 1824"/>
              <a:gd name="T44" fmla="*/ 33303 w 685"/>
              <a:gd name="T45" fmla="*/ 200025 h 1824"/>
              <a:gd name="T46" fmla="*/ 82147 w 685"/>
              <a:gd name="T47" fmla="*/ 169570 h 1824"/>
              <a:gd name="T48" fmla="*/ 165404 w 685"/>
              <a:gd name="T49" fmla="*/ 149643 h 1824"/>
              <a:gd name="T50" fmla="*/ 288624 w 685"/>
              <a:gd name="T51" fmla="*/ 142123 h 1824"/>
              <a:gd name="T52" fmla="*/ 307495 w 685"/>
              <a:gd name="T53" fmla="*/ 142123 h 1824"/>
              <a:gd name="T54" fmla="*/ 329697 w 685"/>
              <a:gd name="T55" fmla="*/ 142123 h 1824"/>
              <a:gd name="T56" fmla="*/ 334138 w 685"/>
              <a:gd name="T57" fmla="*/ 139867 h 1824"/>
              <a:gd name="T58" fmla="*/ 337468 w 685"/>
              <a:gd name="T59" fmla="*/ 138363 h 1824"/>
              <a:gd name="T60" fmla="*/ 212028 w 685"/>
              <a:gd name="T61" fmla="*/ 106780 h 1824"/>
              <a:gd name="T62" fmla="*/ 183165 w 685"/>
              <a:gd name="T63" fmla="*/ 60158 h 1824"/>
              <a:gd name="T64" fmla="*/ 242000 w 685"/>
              <a:gd name="T65" fmla="*/ 18047 h 1824"/>
              <a:gd name="T66" fmla="*/ 384092 w 685"/>
              <a:gd name="T67" fmla="*/ 0 h 1824"/>
              <a:gd name="T68" fmla="*/ 528404 w 685"/>
              <a:gd name="T69" fmla="*/ 19551 h 1824"/>
              <a:gd name="T70" fmla="*/ 587239 w 685"/>
              <a:gd name="T71" fmla="*/ 63166 h 1824"/>
              <a:gd name="T72" fmla="*/ 555046 w 685"/>
              <a:gd name="T73" fmla="*/ 110164 h 1824"/>
              <a:gd name="T74" fmla="*/ 425165 w 685"/>
              <a:gd name="T75" fmla="*/ 138363 h 1824"/>
              <a:gd name="T76" fmla="*/ 429606 w 685"/>
              <a:gd name="T77" fmla="*/ 140619 h 1824"/>
              <a:gd name="T78" fmla="*/ 430716 w 685"/>
              <a:gd name="T79" fmla="*/ 142123 h 1824"/>
              <a:gd name="T80" fmla="*/ 430716 w 685"/>
              <a:gd name="T81" fmla="*/ 142123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4" name="Freeform 36"/>
          <p:cNvSpPr>
            <a:spLocks/>
          </p:cNvSpPr>
          <p:nvPr/>
        </p:nvSpPr>
        <p:spPr bwMode="auto">
          <a:xfrm>
            <a:off x="6815138" y="5126038"/>
            <a:ext cx="760412" cy="288925"/>
          </a:xfrm>
          <a:custGeom>
            <a:avLst/>
            <a:gdLst>
              <a:gd name="T0" fmla="*/ 465128 w 685"/>
              <a:gd name="T1" fmla="*/ 59876 h 1824"/>
              <a:gd name="T2" fmla="*/ 530623 w 685"/>
              <a:gd name="T3" fmla="*/ 60193 h 1824"/>
              <a:gd name="T4" fmla="*/ 589458 w 685"/>
              <a:gd name="T5" fmla="*/ 62094 h 1824"/>
              <a:gd name="T6" fmla="*/ 646073 w 685"/>
              <a:gd name="T7" fmla="*/ 66846 h 1824"/>
              <a:gd name="T8" fmla="*/ 709348 w 685"/>
              <a:gd name="T9" fmla="*/ 79359 h 1824"/>
              <a:gd name="T10" fmla="*/ 751531 w 685"/>
              <a:gd name="T11" fmla="*/ 108822 h 1824"/>
              <a:gd name="T12" fmla="*/ 758192 w 685"/>
              <a:gd name="T13" fmla="*/ 144146 h 1824"/>
              <a:gd name="T14" fmla="*/ 725999 w 685"/>
              <a:gd name="T15" fmla="*/ 173133 h 1824"/>
              <a:gd name="T16" fmla="*/ 682706 w 685"/>
              <a:gd name="T17" fmla="*/ 182954 h 1824"/>
              <a:gd name="T18" fmla="*/ 652733 w 685"/>
              <a:gd name="T19" fmla="*/ 186122 h 1824"/>
              <a:gd name="T20" fmla="*/ 618320 w 685"/>
              <a:gd name="T21" fmla="*/ 188498 h 1824"/>
              <a:gd name="T22" fmla="*/ 579467 w 685"/>
              <a:gd name="T23" fmla="*/ 190241 h 1824"/>
              <a:gd name="T24" fmla="*/ 559486 w 685"/>
              <a:gd name="T25" fmla="*/ 288925 h 1824"/>
              <a:gd name="T26" fmla="*/ 197596 w 685"/>
              <a:gd name="T27" fmla="*/ 190874 h 1824"/>
              <a:gd name="T28" fmla="*/ 138761 w 685"/>
              <a:gd name="T29" fmla="*/ 188023 h 1824"/>
              <a:gd name="T30" fmla="*/ 79927 w 685"/>
              <a:gd name="T31" fmla="*/ 183271 h 1824"/>
              <a:gd name="T32" fmla="*/ 36633 w 685"/>
              <a:gd name="T33" fmla="*/ 176618 h 1824"/>
              <a:gd name="T34" fmla="*/ 18872 w 685"/>
              <a:gd name="T35" fmla="*/ 168064 h 1824"/>
              <a:gd name="T36" fmla="*/ 14431 w 685"/>
              <a:gd name="T37" fmla="*/ 152699 h 1824"/>
              <a:gd name="T38" fmla="*/ 6661 w 685"/>
              <a:gd name="T39" fmla="*/ 135434 h 1824"/>
              <a:gd name="T40" fmla="*/ 0 w 685"/>
              <a:gd name="T41" fmla="*/ 117376 h 1824"/>
              <a:gd name="T42" fmla="*/ 8881 w 685"/>
              <a:gd name="T43" fmla="*/ 99793 h 1824"/>
              <a:gd name="T44" fmla="*/ 33303 w 685"/>
              <a:gd name="T45" fmla="*/ 84270 h 1824"/>
              <a:gd name="T46" fmla="*/ 82147 w 685"/>
              <a:gd name="T47" fmla="*/ 71439 h 1824"/>
              <a:gd name="T48" fmla="*/ 165403 w 685"/>
              <a:gd name="T49" fmla="*/ 63044 h 1824"/>
              <a:gd name="T50" fmla="*/ 288624 w 685"/>
              <a:gd name="T51" fmla="*/ 59876 h 1824"/>
              <a:gd name="T52" fmla="*/ 307495 w 685"/>
              <a:gd name="T53" fmla="*/ 59876 h 1824"/>
              <a:gd name="T54" fmla="*/ 329697 w 685"/>
              <a:gd name="T55" fmla="*/ 59876 h 1824"/>
              <a:gd name="T56" fmla="*/ 334137 w 685"/>
              <a:gd name="T57" fmla="*/ 58925 h 1824"/>
              <a:gd name="T58" fmla="*/ 337468 w 685"/>
              <a:gd name="T59" fmla="*/ 58292 h 1824"/>
              <a:gd name="T60" fmla="*/ 212027 w 685"/>
              <a:gd name="T61" fmla="*/ 44986 h 1824"/>
              <a:gd name="T62" fmla="*/ 183165 w 685"/>
              <a:gd name="T63" fmla="*/ 25344 h 1824"/>
              <a:gd name="T64" fmla="*/ 242000 w 685"/>
              <a:gd name="T65" fmla="*/ 7603 h 1824"/>
              <a:gd name="T66" fmla="*/ 384091 w 685"/>
              <a:gd name="T67" fmla="*/ 0 h 1824"/>
              <a:gd name="T68" fmla="*/ 528403 w 685"/>
              <a:gd name="T69" fmla="*/ 8237 h 1824"/>
              <a:gd name="T70" fmla="*/ 587238 w 685"/>
              <a:gd name="T71" fmla="*/ 26612 h 1824"/>
              <a:gd name="T72" fmla="*/ 555045 w 685"/>
              <a:gd name="T73" fmla="*/ 46412 h 1824"/>
              <a:gd name="T74" fmla="*/ 425165 w 685"/>
              <a:gd name="T75" fmla="*/ 58292 h 1824"/>
              <a:gd name="T76" fmla="*/ 429605 w 685"/>
              <a:gd name="T77" fmla="*/ 59242 h 1824"/>
              <a:gd name="T78" fmla="*/ 430715 w 685"/>
              <a:gd name="T79" fmla="*/ 59876 h 1824"/>
              <a:gd name="T80" fmla="*/ 430715 w 685"/>
              <a:gd name="T81" fmla="*/ 59876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5" name="Freeform 37"/>
          <p:cNvSpPr>
            <a:spLocks/>
          </p:cNvSpPr>
          <p:nvPr/>
        </p:nvSpPr>
        <p:spPr bwMode="auto">
          <a:xfrm>
            <a:off x="701675" y="5121275"/>
            <a:ext cx="808038" cy="293688"/>
          </a:xfrm>
          <a:custGeom>
            <a:avLst/>
            <a:gdLst>
              <a:gd name="T0" fmla="*/ 494260 w 685"/>
              <a:gd name="T1" fmla="*/ 60863 h 1824"/>
              <a:gd name="T2" fmla="*/ 563857 w 685"/>
              <a:gd name="T3" fmla="*/ 61185 h 1824"/>
              <a:gd name="T4" fmla="*/ 626377 w 685"/>
              <a:gd name="T5" fmla="*/ 63117 h 1824"/>
              <a:gd name="T6" fmla="*/ 686537 w 685"/>
              <a:gd name="T7" fmla="*/ 67948 h 1824"/>
              <a:gd name="T8" fmla="*/ 753776 w 685"/>
              <a:gd name="T9" fmla="*/ 80668 h 1824"/>
              <a:gd name="T10" fmla="*/ 798601 w 685"/>
              <a:gd name="T11" fmla="*/ 110616 h 1824"/>
              <a:gd name="T12" fmla="*/ 805679 w 685"/>
              <a:gd name="T13" fmla="*/ 146522 h 1824"/>
              <a:gd name="T14" fmla="*/ 771470 w 685"/>
              <a:gd name="T15" fmla="*/ 175987 h 1824"/>
              <a:gd name="T16" fmla="*/ 725465 w 685"/>
              <a:gd name="T17" fmla="*/ 185970 h 1824"/>
              <a:gd name="T18" fmla="*/ 693615 w 685"/>
              <a:gd name="T19" fmla="*/ 189190 h 1824"/>
              <a:gd name="T20" fmla="*/ 657047 w 685"/>
              <a:gd name="T21" fmla="*/ 191606 h 1824"/>
              <a:gd name="T22" fmla="*/ 615760 w 685"/>
              <a:gd name="T23" fmla="*/ 193377 h 1824"/>
              <a:gd name="T24" fmla="*/ 594527 w 685"/>
              <a:gd name="T25" fmla="*/ 293688 h 1824"/>
              <a:gd name="T26" fmla="*/ 209972 w 685"/>
              <a:gd name="T27" fmla="*/ 194021 h 1824"/>
              <a:gd name="T28" fmla="*/ 147452 w 685"/>
              <a:gd name="T29" fmla="*/ 191123 h 1824"/>
              <a:gd name="T30" fmla="*/ 84932 w 685"/>
              <a:gd name="T31" fmla="*/ 186292 h 1824"/>
              <a:gd name="T32" fmla="*/ 38927 w 685"/>
              <a:gd name="T33" fmla="*/ 179530 h 1824"/>
              <a:gd name="T34" fmla="*/ 20053 w 685"/>
              <a:gd name="T35" fmla="*/ 170835 h 1824"/>
              <a:gd name="T36" fmla="*/ 15335 w 685"/>
              <a:gd name="T37" fmla="*/ 155217 h 1824"/>
              <a:gd name="T38" fmla="*/ 7078 w 685"/>
              <a:gd name="T39" fmla="*/ 137666 h 1824"/>
              <a:gd name="T40" fmla="*/ 0 w 685"/>
              <a:gd name="T41" fmla="*/ 119311 h 1824"/>
              <a:gd name="T42" fmla="*/ 9437 w 685"/>
              <a:gd name="T43" fmla="*/ 101438 h 1824"/>
              <a:gd name="T44" fmla="*/ 35389 w 685"/>
              <a:gd name="T45" fmla="*/ 85659 h 1824"/>
              <a:gd name="T46" fmla="*/ 87292 w 685"/>
              <a:gd name="T47" fmla="*/ 72617 h 1824"/>
              <a:gd name="T48" fmla="*/ 175763 w 685"/>
              <a:gd name="T49" fmla="*/ 64083 h 1824"/>
              <a:gd name="T50" fmla="*/ 306701 w 685"/>
              <a:gd name="T51" fmla="*/ 60863 h 1824"/>
              <a:gd name="T52" fmla="*/ 326754 w 685"/>
              <a:gd name="T53" fmla="*/ 60863 h 1824"/>
              <a:gd name="T54" fmla="*/ 350346 w 685"/>
              <a:gd name="T55" fmla="*/ 60863 h 1824"/>
              <a:gd name="T56" fmla="*/ 355065 w 685"/>
              <a:gd name="T57" fmla="*/ 59897 h 1824"/>
              <a:gd name="T58" fmla="*/ 358604 w 685"/>
              <a:gd name="T59" fmla="*/ 59253 h 1824"/>
              <a:gd name="T60" fmla="*/ 225307 w 685"/>
              <a:gd name="T61" fmla="*/ 45728 h 1824"/>
              <a:gd name="T62" fmla="*/ 194637 w 685"/>
              <a:gd name="T63" fmla="*/ 25762 h 1824"/>
              <a:gd name="T64" fmla="*/ 257157 w 685"/>
              <a:gd name="T65" fmla="*/ 7729 h 1824"/>
              <a:gd name="T66" fmla="*/ 408148 w 685"/>
              <a:gd name="T67" fmla="*/ 0 h 1824"/>
              <a:gd name="T68" fmla="*/ 561498 w 685"/>
              <a:gd name="T69" fmla="*/ 8373 h 1824"/>
              <a:gd name="T70" fmla="*/ 624018 w 685"/>
              <a:gd name="T71" fmla="*/ 27050 h 1824"/>
              <a:gd name="T72" fmla="*/ 589809 w 685"/>
              <a:gd name="T73" fmla="*/ 47177 h 1824"/>
              <a:gd name="T74" fmla="*/ 451794 w 685"/>
              <a:gd name="T75" fmla="*/ 59253 h 1824"/>
              <a:gd name="T76" fmla="*/ 456512 w 685"/>
              <a:gd name="T77" fmla="*/ 60219 h 1824"/>
              <a:gd name="T78" fmla="*/ 457692 w 685"/>
              <a:gd name="T79" fmla="*/ 60863 h 1824"/>
              <a:gd name="T80" fmla="*/ 457692 w 685"/>
              <a:gd name="T81" fmla="*/ 60863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6" name="Freeform 38"/>
          <p:cNvSpPr>
            <a:spLocks/>
          </p:cNvSpPr>
          <p:nvPr/>
        </p:nvSpPr>
        <p:spPr bwMode="auto">
          <a:xfrm>
            <a:off x="4341813" y="4924425"/>
            <a:ext cx="808037" cy="490538"/>
          </a:xfrm>
          <a:custGeom>
            <a:avLst/>
            <a:gdLst>
              <a:gd name="T0" fmla="*/ 494259 w 685"/>
              <a:gd name="T1" fmla="*/ 101658 h 1824"/>
              <a:gd name="T2" fmla="*/ 563856 w 685"/>
              <a:gd name="T3" fmla="*/ 102195 h 1824"/>
              <a:gd name="T4" fmla="*/ 626376 w 685"/>
              <a:gd name="T5" fmla="*/ 105423 h 1824"/>
              <a:gd name="T6" fmla="*/ 686537 w 685"/>
              <a:gd name="T7" fmla="*/ 113491 h 1824"/>
              <a:gd name="T8" fmla="*/ 753775 w 685"/>
              <a:gd name="T9" fmla="*/ 134737 h 1824"/>
              <a:gd name="T10" fmla="*/ 798600 w 685"/>
              <a:gd name="T11" fmla="*/ 184759 h 1824"/>
              <a:gd name="T12" fmla="*/ 805678 w 685"/>
              <a:gd name="T13" fmla="*/ 244731 h 1824"/>
              <a:gd name="T14" fmla="*/ 771469 w 685"/>
              <a:gd name="T15" fmla="*/ 293946 h 1824"/>
              <a:gd name="T16" fmla="*/ 725464 w 685"/>
              <a:gd name="T17" fmla="*/ 310620 h 1824"/>
              <a:gd name="T18" fmla="*/ 693614 w 685"/>
              <a:gd name="T19" fmla="*/ 315999 h 1824"/>
              <a:gd name="T20" fmla="*/ 657046 w 685"/>
              <a:gd name="T21" fmla="*/ 320033 h 1824"/>
              <a:gd name="T22" fmla="*/ 615760 w 685"/>
              <a:gd name="T23" fmla="*/ 322991 h 1824"/>
              <a:gd name="T24" fmla="*/ 594526 w 685"/>
              <a:gd name="T25" fmla="*/ 490538 h 1824"/>
              <a:gd name="T26" fmla="*/ 209972 w 685"/>
              <a:gd name="T27" fmla="*/ 324067 h 1824"/>
              <a:gd name="T28" fmla="*/ 147452 w 685"/>
              <a:gd name="T29" fmla="*/ 319226 h 1824"/>
              <a:gd name="T30" fmla="*/ 84932 w 685"/>
              <a:gd name="T31" fmla="*/ 311158 h 1824"/>
              <a:gd name="T32" fmla="*/ 38927 w 685"/>
              <a:gd name="T33" fmla="*/ 299863 h 1824"/>
              <a:gd name="T34" fmla="*/ 20053 w 685"/>
              <a:gd name="T35" fmla="*/ 285340 h 1824"/>
              <a:gd name="T36" fmla="*/ 15335 w 685"/>
              <a:gd name="T37" fmla="*/ 259254 h 1824"/>
              <a:gd name="T38" fmla="*/ 7078 w 685"/>
              <a:gd name="T39" fmla="*/ 229940 h 1824"/>
              <a:gd name="T40" fmla="*/ 0 w 685"/>
              <a:gd name="T41" fmla="*/ 199281 h 1824"/>
              <a:gd name="T42" fmla="*/ 9437 w 685"/>
              <a:gd name="T43" fmla="*/ 169429 h 1824"/>
              <a:gd name="T44" fmla="*/ 35388 w 685"/>
              <a:gd name="T45" fmla="*/ 143074 h 1824"/>
              <a:gd name="T46" fmla="*/ 87292 w 685"/>
              <a:gd name="T47" fmla="*/ 121290 h 1824"/>
              <a:gd name="T48" fmla="*/ 175763 w 685"/>
              <a:gd name="T49" fmla="*/ 107036 h 1824"/>
              <a:gd name="T50" fmla="*/ 306700 w 685"/>
              <a:gd name="T51" fmla="*/ 101658 h 1824"/>
              <a:gd name="T52" fmla="*/ 326754 w 685"/>
              <a:gd name="T53" fmla="*/ 101658 h 1824"/>
              <a:gd name="T54" fmla="*/ 350346 w 685"/>
              <a:gd name="T55" fmla="*/ 101658 h 1824"/>
              <a:gd name="T56" fmla="*/ 355064 w 685"/>
              <a:gd name="T57" fmla="*/ 100044 h 1824"/>
              <a:gd name="T58" fmla="*/ 358603 w 685"/>
              <a:gd name="T59" fmla="*/ 98968 h 1824"/>
              <a:gd name="T60" fmla="*/ 225307 w 685"/>
              <a:gd name="T61" fmla="*/ 76378 h 1824"/>
              <a:gd name="T62" fmla="*/ 194637 w 685"/>
              <a:gd name="T63" fmla="*/ 43030 h 1824"/>
              <a:gd name="T64" fmla="*/ 257156 w 685"/>
              <a:gd name="T65" fmla="*/ 12909 h 1824"/>
              <a:gd name="T66" fmla="*/ 408147 w 685"/>
              <a:gd name="T67" fmla="*/ 0 h 1824"/>
              <a:gd name="T68" fmla="*/ 561497 w 685"/>
              <a:gd name="T69" fmla="*/ 13985 h 1824"/>
              <a:gd name="T70" fmla="*/ 624017 w 685"/>
              <a:gd name="T71" fmla="*/ 45181 h 1824"/>
              <a:gd name="T72" fmla="*/ 589808 w 685"/>
              <a:gd name="T73" fmla="*/ 78798 h 1824"/>
              <a:gd name="T74" fmla="*/ 451793 w 685"/>
              <a:gd name="T75" fmla="*/ 98968 h 1824"/>
              <a:gd name="T76" fmla="*/ 456511 w 685"/>
              <a:gd name="T77" fmla="*/ 100582 h 1824"/>
              <a:gd name="T78" fmla="*/ 457691 w 685"/>
              <a:gd name="T79" fmla="*/ 101658 h 1824"/>
              <a:gd name="T80" fmla="*/ 457691 w 685"/>
              <a:gd name="T81" fmla="*/ 101658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7" name="Freeform 39"/>
          <p:cNvSpPr>
            <a:spLocks/>
          </p:cNvSpPr>
          <p:nvPr/>
        </p:nvSpPr>
        <p:spPr bwMode="auto">
          <a:xfrm>
            <a:off x="1906588" y="4981575"/>
            <a:ext cx="806450" cy="433388"/>
          </a:xfrm>
          <a:custGeom>
            <a:avLst/>
            <a:gdLst>
              <a:gd name="T0" fmla="*/ 493288 w 685"/>
              <a:gd name="T1" fmla="*/ 89814 h 1824"/>
              <a:gd name="T2" fmla="*/ 562749 w 685"/>
              <a:gd name="T3" fmla="*/ 90289 h 1824"/>
              <a:gd name="T4" fmla="*/ 625146 w 685"/>
              <a:gd name="T5" fmla="*/ 93140 h 1824"/>
              <a:gd name="T6" fmla="*/ 685188 w 685"/>
              <a:gd name="T7" fmla="*/ 100268 h 1824"/>
              <a:gd name="T8" fmla="*/ 752294 w 685"/>
              <a:gd name="T9" fmla="*/ 119039 h 1824"/>
              <a:gd name="T10" fmla="*/ 797032 w 685"/>
              <a:gd name="T11" fmla="*/ 163233 h 1824"/>
              <a:gd name="T12" fmla="*/ 804095 w 685"/>
              <a:gd name="T13" fmla="*/ 216219 h 1824"/>
              <a:gd name="T14" fmla="*/ 769954 w 685"/>
              <a:gd name="T15" fmla="*/ 259700 h 1824"/>
              <a:gd name="T16" fmla="*/ 724039 w 685"/>
              <a:gd name="T17" fmla="*/ 274432 h 1824"/>
              <a:gd name="T18" fmla="*/ 692252 w 685"/>
              <a:gd name="T19" fmla="*/ 279184 h 1824"/>
              <a:gd name="T20" fmla="*/ 655756 w 685"/>
              <a:gd name="T21" fmla="*/ 282748 h 1824"/>
              <a:gd name="T22" fmla="*/ 614550 w 685"/>
              <a:gd name="T23" fmla="*/ 285361 h 1824"/>
              <a:gd name="T24" fmla="*/ 593359 w 685"/>
              <a:gd name="T25" fmla="*/ 433388 h 1824"/>
              <a:gd name="T26" fmla="*/ 209559 w 685"/>
              <a:gd name="T27" fmla="*/ 286312 h 1824"/>
              <a:gd name="T28" fmla="*/ 147162 w 685"/>
              <a:gd name="T29" fmla="*/ 282035 h 1824"/>
              <a:gd name="T30" fmla="*/ 84766 w 685"/>
              <a:gd name="T31" fmla="*/ 274907 h 1824"/>
              <a:gd name="T32" fmla="*/ 38851 w 685"/>
              <a:gd name="T33" fmla="*/ 264927 h 1824"/>
              <a:gd name="T34" fmla="*/ 20014 w 685"/>
              <a:gd name="T35" fmla="*/ 252097 h 1824"/>
              <a:gd name="T36" fmla="*/ 15305 w 685"/>
              <a:gd name="T37" fmla="*/ 229049 h 1824"/>
              <a:gd name="T38" fmla="*/ 7064 w 685"/>
              <a:gd name="T39" fmla="*/ 203151 h 1824"/>
              <a:gd name="T40" fmla="*/ 0 w 685"/>
              <a:gd name="T41" fmla="*/ 176064 h 1824"/>
              <a:gd name="T42" fmla="*/ 9418 w 685"/>
              <a:gd name="T43" fmla="*/ 149690 h 1824"/>
              <a:gd name="T44" fmla="*/ 35319 w 685"/>
              <a:gd name="T45" fmla="*/ 126405 h 1824"/>
              <a:gd name="T46" fmla="*/ 87120 w 685"/>
              <a:gd name="T47" fmla="*/ 107159 h 1824"/>
              <a:gd name="T48" fmla="*/ 175418 w 685"/>
              <a:gd name="T49" fmla="*/ 94566 h 1824"/>
              <a:gd name="T50" fmla="*/ 306098 w 685"/>
              <a:gd name="T51" fmla="*/ 89814 h 1824"/>
              <a:gd name="T52" fmla="*/ 326112 w 685"/>
              <a:gd name="T53" fmla="*/ 89814 h 1824"/>
              <a:gd name="T54" fmla="*/ 349658 w 685"/>
              <a:gd name="T55" fmla="*/ 89814 h 1824"/>
              <a:gd name="T56" fmla="*/ 354367 w 685"/>
              <a:gd name="T57" fmla="*/ 88388 h 1824"/>
              <a:gd name="T58" fmla="*/ 357899 w 685"/>
              <a:gd name="T59" fmla="*/ 87438 h 1824"/>
              <a:gd name="T60" fmla="*/ 224864 w 685"/>
              <a:gd name="T61" fmla="*/ 67479 h 1824"/>
              <a:gd name="T62" fmla="*/ 194254 w 685"/>
              <a:gd name="T63" fmla="*/ 38016 h 1824"/>
              <a:gd name="T64" fmla="*/ 256651 w 685"/>
              <a:gd name="T65" fmla="*/ 11405 h 1824"/>
              <a:gd name="T66" fmla="*/ 407346 w 685"/>
              <a:gd name="T67" fmla="*/ 0 h 1824"/>
              <a:gd name="T68" fmla="*/ 560394 w 685"/>
              <a:gd name="T69" fmla="*/ 12355 h 1824"/>
              <a:gd name="T70" fmla="*/ 622791 w 685"/>
              <a:gd name="T71" fmla="*/ 39917 h 1824"/>
              <a:gd name="T72" fmla="*/ 588650 w 685"/>
              <a:gd name="T73" fmla="*/ 69618 h 1824"/>
              <a:gd name="T74" fmla="*/ 450906 w 685"/>
              <a:gd name="T75" fmla="*/ 87438 h 1824"/>
              <a:gd name="T76" fmla="*/ 455615 w 685"/>
              <a:gd name="T77" fmla="*/ 88864 h 1824"/>
              <a:gd name="T78" fmla="*/ 456792 w 685"/>
              <a:gd name="T79" fmla="*/ 89814 h 1824"/>
              <a:gd name="T80" fmla="*/ 456792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8" name="Freeform 40"/>
          <p:cNvSpPr>
            <a:spLocks/>
          </p:cNvSpPr>
          <p:nvPr/>
        </p:nvSpPr>
        <p:spPr bwMode="auto">
          <a:xfrm>
            <a:off x="3151188" y="4981575"/>
            <a:ext cx="808037" cy="433388"/>
          </a:xfrm>
          <a:custGeom>
            <a:avLst/>
            <a:gdLst>
              <a:gd name="T0" fmla="*/ 494259 w 685"/>
              <a:gd name="T1" fmla="*/ 89814 h 1824"/>
              <a:gd name="T2" fmla="*/ 563856 w 685"/>
              <a:gd name="T3" fmla="*/ 90289 h 1824"/>
              <a:gd name="T4" fmla="*/ 626376 w 685"/>
              <a:gd name="T5" fmla="*/ 93140 h 1824"/>
              <a:gd name="T6" fmla="*/ 686537 w 685"/>
              <a:gd name="T7" fmla="*/ 100268 h 1824"/>
              <a:gd name="T8" fmla="*/ 753775 w 685"/>
              <a:gd name="T9" fmla="*/ 119039 h 1824"/>
              <a:gd name="T10" fmla="*/ 798600 w 685"/>
              <a:gd name="T11" fmla="*/ 163233 h 1824"/>
              <a:gd name="T12" fmla="*/ 805678 w 685"/>
              <a:gd name="T13" fmla="*/ 216219 h 1824"/>
              <a:gd name="T14" fmla="*/ 771469 w 685"/>
              <a:gd name="T15" fmla="*/ 259700 h 1824"/>
              <a:gd name="T16" fmla="*/ 725464 w 685"/>
              <a:gd name="T17" fmla="*/ 274432 h 1824"/>
              <a:gd name="T18" fmla="*/ 693614 w 685"/>
              <a:gd name="T19" fmla="*/ 279184 h 1824"/>
              <a:gd name="T20" fmla="*/ 657046 w 685"/>
              <a:gd name="T21" fmla="*/ 282748 h 1824"/>
              <a:gd name="T22" fmla="*/ 615760 w 685"/>
              <a:gd name="T23" fmla="*/ 285361 h 1824"/>
              <a:gd name="T24" fmla="*/ 594526 w 685"/>
              <a:gd name="T25" fmla="*/ 433388 h 1824"/>
              <a:gd name="T26" fmla="*/ 209972 w 685"/>
              <a:gd name="T27" fmla="*/ 286312 h 1824"/>
              <a:gd name="T28" fmla="*/ 147452 w 685"/>
              <a:gd name="T29" fmla="*/ 282035 h 1824"/>
              <a:gd name="T30" fmla="*/ 84932 w 685"/>
              <a:gd name="T31" fmla="*/ 274907 h 1824"/>
              <a:gd name="T32" fmla="*/ 38927 w 685"/>
              <a:gd name="T33" fmla="*/ 264927 h 1824"/>
              <a:gd name="T34" fmla="*/ 20053 w 685"/>
              <a:gd name="T35" fmla="*/ 252097 h 1824"/>
              <a:gd name="T36" fmla="*/ 15335 w 685"/>
              <a:gd name="T37" fmla="*/ 229049 h 1824"/>
              <a:gd name="T38" fmla="*/ 7078 w 685"/>
              <a:gd name="T39" fmla="*/ 203151 h 1824"/>
              <a:gd name="T40" fmla="*/ 0 w 685"/>
              <a:gd name="T41" fmla="*/ 176064 h 1824"/>
              <a:gd name="T42" fmla="*/ 9437 w 685"/>
              <a:gd name="T43" fmla="*/ 149690 h 1824"/>
              <a:gd name="T44" fmla="*/ 35388 w 685"/>
              <a:gd name="T45" fmla="*/ 126405 h 1824"/>
              <a:gd name="T46" fmla="*/ 87292 w 685"/>
              <a:gd name="T47" fmla="*/ 107159 h 1824"/>
              <a:gd name="T48" fmla="*/ 175763 w 685"/>
              <a:gd name="T49" fmla="*/ 94566 h 1824"/>
              <a:gd name="T50" fmla="*/ 306700 w 685"/>
              <a:gd name="T51" fmla="*/ 89814 h 1824"/>
              <a:gd name="T52" fmla="*/ 326754 w 685"/>
              <a:gd name="T53" fmla="*/ 89814 h 1824"/>
              <a:gd name="T54" fmla="*/ 350346 w 685"/>
              <a:gd name="T55" fmla="*/ 89814 h 1824"/>
              <a:gd name="T56" fmla="*/ 355064 w 685"/>
              <a:gd name="T57" fmla="*/ 88388 h 1824"/>
              <a:gd name="T58" fmla="*/ 358603 w 685"/>
              <a:gd name="T59" fmla="*/ 87438 h 1824"/>
              <a:gd name="T60" fmla="*/ 225307 w 685"/>
              <a:gd name="T61" fmla="*/ 67479 h 1824"/>
              <a:gd name="T62" fmla="*/ 194637 w 685"/>
              <a:gd name="T63" fmla="*/ 38016 h 1824"/>
              <a:gd name="T64" fmla="*/ 257156 w 685"/>
              <a:gd name="T65" fmla="*/ 11405 h 1824"/>
              <a:gd name="T66" fmla="*/ 408147 w 685"/>
              <a:gd name="T67" fmla="*/ 0 h 1824"/>
              <a:gd name="T68" fmla="*/ 561497 w 685"/>
              <a:gd name="T69" fmla="*/ 12355 h 1824"/>
              <a:gd name="T70" fmla="*/ 624017 w 685"/>
              <a:gd name="T71" fmla="*/ 39917 h 1824"/>
              <a:gd name="T72" fmla="*/ 589808 w 685"/>
              <a:gd name="T73" fmla="*/ 69618 h 1824"/>
              <a:gd name="T74" fmla="*/ 451793 w 685"/>
              <a:gd name="T75" fmla="*/ 87438 h 1824"/>
              <a:gd name="T76" fmla="*/ 456511 w 685"/>
              <a:gd name="T77" fmla="*/ 88864 h 1824"/>
              <a:gd name="T78" fmla="*/ 457691 w 685"/>
              <a:gd name="T79" fmla="*/ 89814 h 1824"/>
              <a:gd name="T80" fmla="*/ 457691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9" name="Freeform 41"/>
          <p:cNvSpPr>
            <a:spLocks/>
          </p:cNvSpPr>
          <p:nvPr/>
        </p:nvSpPr>
        <p:spPr bwMode="auto">
          <a:xfrm>
            <a:off x="5715000" y="5029200"/>
            <a:ext cx="619125" cy="381000"/>
          </a:xfrm>
          <a:custGeom>
            <a:avLst/>
            <a:gdLst>
              <a:gd name="T0" fmla="*/ 378706 w 685"/>
              <a:gd name="T1" fmla="*/ 78957 h 1824"/>
              <a:gd name="T2" fmla="*/ 432032 w 685"/>
              <a:gd name="T3" fmla="*/ 79375 h 1824"/>
              <a:gd name="T4" fmla="*/ 479935 w 685"/>
              <a:gd name="T5" fmla="*/ 81882 h 1824"/>
              <a:gd name="T6" fmla="*/ 526030 w 685"/>
              <a:gd name="T7" fmla="*/ 88148 h 1824"/>
              <a:gd name="T8" fmla="*/ 577549 w 685"/>
              <a:gd name="T9" fmla="*/ 104650 h 1824"/>
              <a:gd name="T10" fmla="*/ 611894 w 685"/>
              <a:gd name="T11" fmla="*/ 143502 h 1824"/>
              <a:gd name="T12" fmla="*/ 617317 w 685"/>
              <a:gd name="T13" fmla="*/ 190082 h 1824"/>
              <a:gd name="T14" fmla="*/ 591106 w 685"/>
              <a:gd name="T15" fmla="*/ 228308 h 1824"/>
              <a:gd name="T16" fmla="*/ 555857 w 685"/>
              <a:gd name="T17" fmla="*/ 241258 h 1824"/>
              <a:gd name="T18" fmla="*/ 531453 w 685"/>
              <a:gd name="T19" fmla="*/ 245436 h 1824"/>
              <a:gd name="T20" fmla="*/ 503434 w 685"/>
              <a:gd name="T21" fmla="*/ 248569 h 1824"/>
              <a:gd name="T22" fmla="*/ 471800 w 685"/>
              <a:gd name="T23" fmla="*/ 250867 h 1824"/>
              <a:gd name="T24" fmla="*/ 455531 w 685"/>
              <a:gd name="T25" fmla="*/ 381000 h 1824"/>
              <a:gd name="T26" fmla="*/ 160882 w 685"/>
              <a:gd name="T27" fmla="*/ 251702 h 1824"/>
              <a:gd name="T28" fmla="*/ 112979 w 685"/>
              <a:gd name="T29" fmla="*/ 247942 h 1824"/>
              <a:gd name="T30" fmla="*/ 65076 w 685"/>
              <a:gd name="T31" fmla="*/ 241676 h 1824"/>
              <a:gd name="T32" fmla="*/ 29826 w 685"/>
              <a:gd name="T33" fmla="*/ 232903 h 1824"/>
              <a:gd name="T34" fmla="*/ 15365 w 685"/>
              <a:gd name="T35" fmla="*/ 221623 h 1824"/>
              <a:gd name="T36" fmla="*/ 11750 w 685"/>
              <a:gd name="T37" fmla="*/ 201362 h 1824"/>
              <a:gd name="T38" fmla="*/ 5423 w 685"/>
              <a:gd name="T39" fmla="*/ 178594 h 1824"/>
              <a:gd name="T40" fmla="*/ 0 w 685"/>
              <a:gd name="T41" fmla="*/ 154781 h 1824"/>
              <a:gd name="T42" fmla="*/ 7231 w 685"/>
              <a:gd name="T43" fmla="*/ 131595 h 1824"/>
              <a:gd name="T44" fmla="*/ 27115 w 685"/>
              <a:gd name="T45" fmla="*/ 111125 h 1824"/>
              <a:gd name="T46" fmla="*/ 66884 w 685"/>
              <a:gd name="T47" fmla="*/ 94206 h 1824"/>
              <a:gd name="T48" fmla="*/ 134671 w 685"/>
              <a:gd name="T49" fmla="*/ 83135 h 1824"/>
              <a:gd name="T50" fmla="*/ 234996 w 685"/>
              <a:gd name="T51" fmla="*/ 78957 h 1824"/>
              <a:gd name="T52" fmla="*/ 250361 w 685"/>
              <a:gd name="T53" fmla="*/ 78957 h 1824"/>
              <a:gd name="T54" fmla="*/ 268438 w 685"/>
              <a:gd name="T55" fmla="*/ 78957 h 1824"/>
              <a:gd name="T56" fmla="*/ 272053 w 685"/>
              <a:gd name="T57" fmla="*/ 77704 h 1824"/>
              <a:gd name="T58" fmla="*/ 274765 w 685"/>
              <a:gd name="T59" fmla="*/ 76868 h 1824"/>
              <a:gd name="T60" fmla="*/ 172632 w 685"/>
              <a:gd name="T61" fmla="*/ 59322 h 1824"/>
              <a:gd name="T62" fmla="*/ 149132 w 685"/>
              <a:gd name="T63" fmla="*/ 33421 h 1824"/>
              <a:gd name="T64" fmla="*/ 197035 w 685"/>
              <a:gd name="T65" fmla="*/ 10026 h 1824"/>
              <a:gd name="T66" fmla="*/ 312726 w 685"/>
              <a:gd name="T67" fmla="*/ 0 h 1824"/>
              <a:gd name="T68" fmla="*/ 430224 w 685"/>
              <a:gd name="T69" fmla="*/ 10862 h 1824"/>
              <a:gd name="T70" fmla="*/ 478127 w 685"/>
              <a:gd name="T71" fmla="*/ 35092 h 1824"/>
              <a:gd name="T72" fmla="*/ 451916 w 685"/>
              <a:gd name="T73" fmla="*/ 61202 h 1824"/>
              <a:gd name="T74" fmla="*/ 346168 w 685"/>
              <a:gd name="T75" fmla="*/ 76868 h 1824"/>
              <a:gd name="T76" fmla="*/ 349783 w 685"/>
              <a:gd name="T77" fmla="*/ 78122 h 1824"/>
              <a:gd name="T78" fmla="*/ 350687 w 685"/>
              <a:gd name="T79" fmla="*/ 78957 h 1824"/>
              <a:gd name="T80" fmla="*/ 350687 w 685"/>
              <a:gd name="T81" fmla="*/ 78957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90" name="Rectangle 42"/>
          <p:cNvSpPr>
            <a:spLocks noChangeArrowheads="1"/>
          </p:cNvSpPr>
          <p:nvPr/>
        </p:nvSpPr>
        <p:spPr bwMode="auto">
          <a:xfrm>
            <a:off x="5243513" y="6548438"/>
            <a:ext cx="32174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GB" sz="1400" b="1" dirty="0">
                <a:solidFill>
                  <a:prstClr val="black"/>
                </a:solidFill>
                <a:latin typeface="Arial" charset="0"/>
              </a:rPr>
              <a:t>Source: WHO, World Health Report </a:t>
            </a:r>
          </a:p>
        </p:txBody>
      </p:sp>
      <p:grpSp>
        <p:nvGrpSpPr>
          <p:cNvPr id="27691" name="Group 43"/>
          <p:cNvGrpSpPr>
            <a:grpSpLocks/>
          </p:cNvGrpSpPr>
          <p:nvPr/>
        </p:nvGrpSpPr>
        <p:grpSpPr bwMode="auto">
          <a:xfrm>
            <a:off x="0" y="0"/>
            <a:ext cx="539750" cy="7107238"/>
            <a:chOff x="0" y="0"/>
            <a:chExt cx="340" cy="4477"/>
          </a:xfrm>
        </p:grpSpPr>
        <p:grpSp>
          <p:nvGrpSpPr>
            <p:cNvPr id="27692" name="Group 44"/>
            <p:cNvGrpSpPr>
              <a:grpSpLocks/>
            </p:cNvGrpSpPr>
            <p:nvPr/>
          </p:nvGrpSpPr>
          <p:grpSpPr bwMode="auto">
            <a:xfrm>
              <a:off x="0" y="0"/>
              <a:ext cx="340" cy="4477"/>
              <a:chOff x="0" y="0"/>
              <a:chExt cx="340" cy="4477"/>
            </a:xfrm>
          </p:grpSpPr>
          <p:pic>
            <p:nvPicPr>
              <p:cNvPr id="27694" name="Picture 45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0" cy="43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695" name="Text Box 46"/>
              <p:cNvSpPr txBox="1">
                <a:spLocks noChangeAspect="1" noChangeArrowheads="1"/>
              </p:cNvSpPr>
              <p:nvPr/>
            </p:nvSpPr>
            <p:spPr bwMode="auto">
              <a:xfrm rot="10800000">
                <a:off x="19" y="6"/>
                <a:ext cx="289" cy="4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ctr">
                  <a:spcBef>
                    <a:spcPct val="10000"/>
                  </a:spcBef>
                </a:pPr>
                <a:r>
                  <a:rPr lang="en-US" b="1">
                    <a:solidFill>
                      <a:prstClr val="black"/>
                    </a:solidFill>
                    <a:latin typeface="Arial" charset="0"/>
                  </a:rPr>
                  <a:t>COAG 18th Session – 9-10 Feb 2004</a:t>
                </a:r>
              </a:p>
            </p:txBody>
          </p:sp>
        </p:grpSp>
        <p:pic>
          <p:nvPicPr>
            <p:cNvPr id="27693" name="Picture 4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80"/>
              <a:ext cx="34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918608612"/>
      </p:ext>
    </p:extLst>
  </p:cSld>
  <p:clrMapOvr>
    <a:masterClrMapping/>
  </p:clrMapOvr>
  <p:transition advTm="5744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"/>
                                        <p:tgtEl>
                                          <p:spTgt spid="11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200"/>
                                        <p:tgtEl>
                                          <p:spTgt spid="1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200"/>
                                        <p:tgtEl>
                                          <p:spTgt spid="11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"/>
                                        <p:tgtEl>
                                          <p:spTgt spid="11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7" grpId="0" animBg="1"/>
      <p:bldP spid="114699" grpId="0" animBg="1"/>
      <p:bldP spid="114700" grpId="0" animBg="1"/>
      <p:bldP spid="114701" grpId="0" animBg="1"/>
      <p:bldP spid="114702" grpId="0" animBg="1"/>
      <p:bldP spid="114716" grpId="0" animBg="1"/>
      <p:bldP spid="114717" grpId="0" animBg="1"/>
      <p:bldP spid="114718" grpId="0" animBg="1"/>
      <p:bldP spid="114719" grpId="0" animBg="1"/>
      <p:bldP spid="114720" grpId="0" animBg="1"/>
      <p:bldP spid="114721" grpId="0" animBg="1"/>
      <p:bldP spid="114722" grpId="0" animBg="1"/>
      <p:bldP spid="114723" grpId="0" animBg="1"/>
      <p:bldP spid="1147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rmAutofit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свог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настанка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све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животне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форме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читава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флора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фауна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наше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планете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оптерећене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болестима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Latn-RS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Историја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човечанства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саставног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дела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целине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vi-VN" dirty="0">
                <a:latin typeface="Times New Roman" pitchFamily="18" charset="0"/>
                <a:cs typeface="Times New Roman" pitchFamily="18" charset="0"/>
              </a:rPr>
            </a:b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доказ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борбе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искуства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нас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учи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vi-VN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човек</a:t>
            </a:r>
            <a:r>
              <a:rPr lang="vi-VN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никада</a:t>
            </a:r>
            <a:r>
              <a:rPr lang="vi-VN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није</a:t>
            </a:r>
            <a:r>
              <a:rPr lang="vi-VN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био</a:t>
            </a:r>
            <a:r>
              <a:rPr lang="vi-VN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ослобођен</a:t>
            </a:r>
            <a:r>
              <a:rPr lang="vi-VN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vi-VN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sr-Latn-RS" u="sng" dirty="0"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BA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сваком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развојном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периоду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друштва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имамо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различите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785"/>
    </mc:Choice>
    <mc:Fallback xmlns="">
      <p:transition spd="slow" advTm="46785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свом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извештају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статусу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незаразних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глобалном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нивоу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(WHO,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2014)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СЗО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истиче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хроничне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незаразне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биле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одговорне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38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укупно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56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милиона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смртних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исхода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68%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смрти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свету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тога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кардиоваскуларне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17,5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милиона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46,2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смртних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исхода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малигне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8,2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милиона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21,7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%, 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хроничне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респираторне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милиона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10,7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дијабетес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1,5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милион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  <a:cs typeface="Times New Roman" pitchFamily="18" charset="0"/>
              </a:rPr>
              <a:t>односно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%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7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071"/>
    </mc:Choice>
    <mc:Fallback xmlns="">
      <p:transition spd="slow" advTm="38071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1800" smtClean="0">
                <a:latin typeface="Times New Roman" pitchFamily="18" charset="0"/>
                <a:cs typeface="Times New Roman" pitchFamily="18" charset="0"/>
              </a:rPr>
              <a:t>Globally, the total burden of disability increased by 52% between 1990 and 2017. » The burden of disability is driven mainly by non-communicable diseases, which caused 80% of disability in 2017.</a:t>
            </a:r>
            <a:br>
              <a:rPr lang="en-US" sz="1800" smtClean="0">
                <a:latin typeface="Times New Roman" pitchFamily="18" charset="0"/>
                <a:cs typeface="Times New Roman" pitchFamily="18" charset="0"/>
              </a:rPr>
            </a:br>
            <a:endParaRPr lang="sr-Cyrl-RS" sz="18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228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3" y="1341438"/>
            <a:ext cx="7485062" cy="4935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82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5300" dirty="0" smtClean="0"/>
              <a:t>Социјалне</a:t>
            </a:r>
            <a:r>
              <a:rPr lang="sr-Latn-RS" sz="5300" dirty="0" smtClean="0"/>
              <a:t> </a:t>
            </a:r>
            <a:r>
              <a:rPr lang="sr-Cyrl-RS" sz="53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Превенција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Користећи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модификовану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McKeo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класификацију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можемо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поделити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односу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могућност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превенције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малом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могућношћу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превенирања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генетска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друге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детерминисане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процесу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фертилизације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код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којих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дошло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околинских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утицаја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пренаталном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периоду</a:t>
            </a:r>
            <a:r>
              <a:rPr lang="sr-Latn-RS" dirty="0" smtClean="0">
                <a:latin typeface="Times New Roman"/>
                <a:cs typeface="Times New Roman"/>
              </a:rPr>
              <a:t>)</a:t>
            </a:r>
          </a:p>
          <a:p>
            <a:pPr>
              <a:buNone/>
            </a:pPr>
            <a:r>
              <a:rPr lang="sr-Latn-RS" dirty="0" smtClean="0">
                <a:latin typeface="Times New Roman"/>
                <a:cs typeface="Times New Roman"/>
              </a:rPr>
              <a:t>         • </a:t>
            </a:r>
            <a:r>
              <a:rPr lang="sr-Cyrl-RS" dirty="0" smtClean="0">
                <a:latin typeface="Times New Roman"/>
                <a:cs typeface="Times New Roman"/>
              </a:rPr>
              <a:t>група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превентабилних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– </a:t>
            </a:r>
            <a:r>
              <a:rPr lang="sr-Cyrl-RS" dirty="0" smtClean="0">
                <a:latin typeface="Times New Roman"/>
                <a:cs typeface="Times New Roman"/>
              </a:rPr>
              <a:t>спадају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скоро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сва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хронична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незаразна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обољења</a:t>
            </a:r>
            <a:r>
              <a:rPr lang="sr-Latn-RS" dirty="0" smtClean="0">
                <a:latin typeface="Times New Roman"/>
                <a:cs typeface="Times New Roman"/>
              </a:rPr>
              <a:t>. </a:t>
            </a:r>
            <a:r>
              <a:rPr lang="sr-Cyrl-RS" dirty="0" smtClean="0">
                <a:latin typeface="Times New Roman"/>
                <a:cs typeface="Times New Roman"/>
              </a:rPr>
              <a:t>Превентивно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деловање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везано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модификовање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фактора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ризика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променљивих</a:t>
            </a:r>
            <a:r>
              <a:rPr lang="sr-Latn-RS" dirty="0" smtClean="0">
                <a:latin typeface="Times New Roman"/>
                <a:cs typeface="Times New Roman"/>
              </a:rPr>
              <a:t>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1634"/>
    </mc:Choice>
    <mc:Fallback xmlns="">
      <p:transition spd="slow" advTm="71634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900" dirty="0" smtClean="0"/>
              <a:t>Социјалне</a:t>
            </a:r>
            <a:r>
              <a:rPr lang="sr-Latn-RS" sz="4900" dirty="0" smtClean="0"/>
              <a:t> </a:t>
            </a:r>
            <a:r>
              <a:rPr lang="sr-Cyrl-RS" sz="49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Превенција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sr-Latn-RS" dirty="0" smtClean="0"/>
              <a:t>  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dirty="0" smtClean="0">
                <a:latin typeface="Times New Roman" pitchFamily="18" charset="0"/>
                <a:cs typeface="Times New Roman" pitchFamily="18" charset="0"/>
              </a:rPr>
              <a:t>ризика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бине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збивањ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навике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слично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присутне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одсутне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једној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средин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код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једн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читаве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заједнице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који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повећав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вероватноћу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појаве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љења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оштећ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порем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ћај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смрти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Према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кгин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McGin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они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могу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класиф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ковати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четир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биол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шки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ок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лински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социјални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бихевиорални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јавноздравственог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становишта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знач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подела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ктора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епроменљиве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старост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наслеђ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e)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променљиве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пушењ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гојазност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исхран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алкох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физ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чка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ктивност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витални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кап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ците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t,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ниво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лест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рола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...)</a:t>
            </a:r>
            <a:endParaRPr lang="en-US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643"/>
    </mc:Choice>
    <mc:Fallback xmlns="">
      <p:transition spd="slow" advTm="107643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900" dirty="0" smtClean="0"/>
              <a:t>Социјалне</a:t>
            </a:r>
            <a:r>
              <a:rPr lang="sr-Latn-RS" sz="4900" dirty="0" smtClean="0"/>
              <a:t> </a:t>
            </a:r>
            <a:r>
              <a:rPr lang="sr-Cyrl-RS" sz="49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Превенција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Latn-RS" dirty="0" smtClean="0"/>
              <a:t> 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dirty="0" smtClean="0">
                <a:latin typeface="Times New Roman"/>
                <a:cs typeface="Times New Roman"/>
              </a:rPr>
              <a:t>потенцијал</a:t>
            </a:r>
            <a:r>
              <a:rPr lang="sr-Latn-RS" dirty="0" smtClean="0">
                <a:latin typeface="Times New Roman"/>
                <a:cs typeface="Times New Roman"/>
              </a:rPr>
              <a:t>no </a:t>
            </a:r>
            <a:r>
              <a:rPr lang="sr-Cyrl-RS" dirty="0" smtClean="0">
                <a:latin typeface="Times New Roman"/>
                <a:cs typeface="Times New Roman"/>
              </a:rPr>
              <a:t>превентабилн</a:t>
            </a:r>
            <a:r>
              <a:rPr lang="sr-Latn-RS" dirty="0" smtClean="0">
                <a:latin typeface="Times New Roman"/>
                <a:cs typeface="Times New Roman"/>
              </a:rPr>
              <a:t>e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он</a:t>
            </a:r>
            <a:r>
              <a:rPr lang="sr-Latn-RS" dirty="0" smtClean="0">
                <a:latin typeface="Times New Roman"/>
                <a:cs typeface="Times New Roman"/>
              </a:rPr>
              <a:t>e </a:t>
            </a:r>
            <a:r>
              <a:rPr lang="sr-Cyrl-RS" dirty="0" smtClean="0">
                <a:latin typeface="Times New Roman"/>
                <a:cs typeface="Times New Roman"/>
              </a:rPr>
              <a:t>које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настају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резултат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поремећаја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фертилизациј</a:t>
            </a:r>
            <a:r>
              <a:rPr lang="sr-Latn-RS" dirty="0" smtClean="0">
                <a:latin typeface="Times New Roman"/>
                <a:cs typeface="Times New Roman"/>
              </a:rPr>
              <a:t>i </a:t>
            </a:r>
            <a:r>
              <a:rPr lang="sr-Cyrl-RS" dirty="0" smtClean="0">
                <a:latin typeface="Times New Roman"/>
                <a:cs typeface="Times New Roman"/>
              </a:rPr>
              <a:t>нит</a:t>
            </a:r>
            <a:r>
              <a:rPr lang="sr-Latn-RS" dirty="0" smtClean="0">
                <a:latin typeface="Times New Roman"/>
                <a:cs typeface="Times New Roman"/>
              </a:rPr>
              <a:t>i </a:t>
            </a:r>
            <a:r>
              <a:rPr lang="sr-Cyrl-RS" dirty="0" smtClean="0">
                <a:latin typeface="Times New Roman"/>
                <a:cs typeface="Times New Roman"/>
              </a:rPr>
              <a:t>деловањем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околинских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фактора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пренаталном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периоду</a:t>
            </a:r>
            <a:r>
              <a:rPr lang="sr-Latn-RS" dirty="0" smtClean="0">
                <a:latin typeface="Times New Roman"/>
                <a:cs typeface="Times New Roman"/>
              </a:rPr>
              <a:t>. </a:t>
            </a:r>
            <a:r>
              <a:rPr lang="sr-Cyrl-RS" dirty="0" smtClean="0">
                <a:latin typeface="Times New Roman"/>
                <a:cs typeface="Times New Roman"/>
              </a:rPr>
              <a:t>Али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o</a:t>
            </a:r>
            <a:r>
              <a:rPr lang="sr-Cyrl-RS" dirty="0" smtClean="0">
                <a:latin typeface="Times New Roman"/>
                <a:cs typeface="Times New Roman"/>
              </a:rPr>
              <a:t>вој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групи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показују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никакво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побољшање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код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</a:t>
            </a:r>
            <a:r>
              <a:rPr lang="sr-Latn-RS" dirty="0" smtClean="0">
                <a:latin typeface="Times New Roman"/>
                <a:cs typeface="Times New Roman"/>
              </a:rPr>
              <a:t>o</a:t>
            </a:r>
            <a:r>
              <a:rPr lang="sr-Cyrl-RS" dirty="0" smtClean="0">
                <a:latin typeface="Times New Roman"/>
                <a:cs typeface="Times New Roman"/>
              </a:rPr>
              <a:t>мена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услова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живота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нити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редукције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неких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препознатих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риз</a:t>
            </a:r>
            <a:r>
              <a:rPr lang="sr-Latn-RS" dirty="0" smtClean="0">
                <a:latin typeface="Times New Roman"/>
                <a:cs typeface="Times New Roman"/>
              </a:rPr>
              <a:t>i</a:t>
            </a:r>
            <a:r>
              <a:rPr lang="sr-Cyrl-RS" dirty="0" smtClean="0">
                <a:latin typeface="Times New Roman"/>
                <a:cs typeface="Times New Roman"/>
              </a:rPr>
              <a:t>ка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акутне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респираторне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инфекциј</a:t>
            </a:r>
            <a:r>
              <a:rPr lang="sr-Latn-RS" dirty="0" smtClean="0">
                <a:latin typeface="Times New Roman"/>
                <a:cs typeface="Times New Roman"/>
              </a:rPr>
              <a:t>e, </a:t>
            </a:r>
            <a:r>
              <a:rPr lang="sr-Cyrl-RS" dirty="0" smtClean="0">
                <a:latin typeface="Times New Roman"/>
                <a:cs typeface="Times New Roman"/>
              </a:rPr>
              <a:t>нека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ГИТ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неурозе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нек</a:t>
            </a:r>
            <a:r>
              <a:rPr lang="sr-Latn-RS" dirty="0" smtClean="0">
                <a:latin typeface="Times New Roman"/>
                <a:cs typeface="Times New Roman"/>
              </a:rPr>
              <a:t>e </a:t>
            </a:r>
            <a:r>
              <a:rPr lang="sr-Cyrl-RS" dirty="0" smtClean="0">
                <a:latin typeface="Times New Roman"/>
                <a:cs typeface="Times New Roman"/>
              </a:rPr>
              <a:t>психозе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психосоматска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кожне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сист</a:t>
            </a:r>
            <a:r>
              <a:rPr lang="sr-Latn-RS" dirty="0" smtClean="0">
                <a:latin typeface="Times New Roman"/>
                <a:cs typeface="Times New Roman"/>
              </a:rPr>
              <a:t>e</a:t>
            </a:r>
            <a:r>
              <a:rPr lang="sr-Cyrl-RS" dirty="0" smtClean="0">
                <a:latin typeface="Times New Roman"/>
                <a:cs typeface="Times New Roman"/>
              </a:rPr>
              <a:t>мска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</a:t>
            </a:r>
            <a:r>
              <a:rPr lang="sr-Latn-RS" dirty="0" smtClean="0">
                <a:latin typeface="Times New Roman"/>
                <a:cs typeface="Times New Roman"/>
              </a:rPr>
              <a:t>o</a:t>
            </a:r>
            <a:r>
              <a:rPr lang="sr-Cyrl-RS" dirty="0" smtClean="0">
                <a:latin typeface="Times New Roman"/>
                <a:cs typeface="Times New Roman"/>
              </a:rPr>
              <a:t>љења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типа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мултипле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склерозе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артритиса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итд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чијој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ет</a:t>
            </a:r>
            <a:r>
              <a:rPr lang="sr-Latn-RS" dirty="0" smtClean="0">
                <a:latin typeface="Times New Roman"/>
                <a:cs typeface="Times New Roman"/>
              </a:rPr>
              <a:t>i</a:t>
            </a:r>
            <a:r>
              <a:rPr lang="sr-Cyrl-RS" dirty="0" smtClean="0">
                <a:latin typeface="Times New Roman"/>
                <a:cs typeface="Times New Roman"/>
              </a:rPr>
              <a:t>ологији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довољн</a:t>
            </a:r>
            <a:r>
              <a:rPr lang="sr-Latn-RS" dirty="0" smtClean="0">
                <a:latin typeface="Times New Roman"/>
                <a:cs typeface="Times New Roman"/>
              </a:rPr>
              <a:t>o)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8923"/>
    </mc:Choice>
    <mc:Fallback xmlns="">
      <p:transition spd="slow" advTm="48923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900" dirty="0" smtClean="0"/>
              <a:t>Социјалне</a:t>
            </a:r>
            <a:r>
              <a:rPr lang="sr-Latn-RS" sz="4900" dirty="0" smtClean="0"/>
              <a:t> </a:t>
            </a:r>
            <a:r>
              <a:rPr lang="sr-Cyrl-RS" sz="49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Интервенција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решавање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проблема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користи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комбинација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више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интервенција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Најчешће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помињане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sr-Latn-RS" dirty="0" smtClean="0">
                <a:latin typeface="Times New Roman"/>
                <a:cs typeface="Times New Roman"/>
              </a:rPr>
              <a:t>• </a:t>
            </a:r>
            <a:r>
              <a:rPr lang="sr-Cyrl-RS" i="1" dirty="0" smtClean="0">
                <a:latin typeface="Times New Roman"/>
                <a:cs typeface="Times New Roman"/>
              </a:rPr>
              <a:t>биолошка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интервенција</a:t>
            </a:r>
            <a:r>
              <a:rPr lang="sr-Latn-RS" i="1" dirty="0" smtClean="0">
                <a:latin typeface="Times New Roman"/>
                <a:cs typeface="Times New Roman"/>
              </a:rPr>
              <a:t>  </a:t>
            </a:r>
            <a:r>
              <a:rPr lang="sr-Cyrl-RS" dirty="0" smtClean="0">
                <a:latin typeface="Times New Roman"/>
                <a:cs typeface="Times New Roman"/>
              </a:rPr>
              <a:t>која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усмерена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биолошке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физичке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хемијске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факторе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који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могу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довести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везу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појединим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обољењима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имунизација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флуоризација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воде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јодирање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соли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уништавање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вектора</a:t>
            </a:r>
            <a:r>
              <a:rPr lang="sr-Latn-RS" dirty="0" smtClean="0">
                <a:latin typeface="Times New Roman"/>
                <a:cs typeface="Times New Roman"/>
              </a:rPr>
              <a:t>...)</a:t>
            </a:r>
          </a:p>
          <a:p>
            <a:pPr>
              <a:buNone/>
            </a:pPr>
            <a:r>
              <a:rPr lang="sr-Latn-RS" i="1" dirty="0" smtClean="0">
                <a:latin typeface="Times New Roman"/>
                <a:cs typeface="Times New Roman"/>
              </a:rPr>
              <a:t>         • </a:t>
            </a:r>
            <a:r>
              <a:rPr lang="sr-Cyrl-RS" i="1" dirty="0" smtClean="0">
                <a:latin typeface="Times New Roman"/>
                <a:cs typeface="Times New Roman"/>
              </a:rPr>
              <a:t>околинска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интервенција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подразумева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мере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процедуре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усмерене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факторе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ризика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из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околине</a:t>
            </a:r>
            <a:r>
              <a:rPr lang="sr-Latn-RS" dirty="0" smtClean="0">
                <a:latin typeface="Times New Roman"/>
                <a:cs typeface="Times New Roman"/>
              </a:rPr>
              <a:t> (</a:t>
            </a:r>
            <a:r>
              <a:rPr lang="sr-Cyrl-RS" dirty="0" smtClean="0">
                <a:latin typeface="Times New Roman"/>
                <a:cs typeface="Times New Roman"/>
              </a:rPr>
              <a:t>мере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против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аерозагађења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заштита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радне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средине</a:t>
            </a:r>
            <a:r>
              <a:rPr lang="sr-Latn-RS" dirty="0" smtClean="0">
                <a:latin typeface="Times New Roman"/>
                <a:cs typeface="Times New Roman"/>
              </a:rPr>
              <a:t>...)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744"/>
    </mc:Choice>
    <mc:Fallback xmlns="">
      <p:transition spd="slow" advTm="50744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900" dirty="0" smtClean="0"/>
              <a:t>Социјалне</a:t>
            </a:r>
            <a:r>
              <a:rPr lang="sr-Latn-RS" sz="4900" dirty="0" smtClean="0"/>
              <a:t> </a:t>
            </a:r>
            <a:r>
              <a:rPr lang="sr-Cyrl-RS" sz="49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Интервенција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sr-Latn-RS" sz="2400" dirty="0" smtClean="0"/>
              <a:t>         </a:t>
            </a:r>
            <a:r>
              <a:rPr lang="sr-Latn-RS" sz="2400" dirty="0" smtClean="0">
                <a:latin typeface="Times New Roman"/>
                <a:cs typeface="Times New Roman"/>
              </a:rPr>
              <a:t>• </a:t>
            </a:r>
            <a:r>
              <a:rPr lang="sr-Cyrl-RS" sz="2400" i="1" dirty="0" smtClean="0">
                <a:latin typeface="Times New Roman"/>
                <a:cs typeface="Times New Roman"/>
              </a:rPr>
              <a:t>бихев</a:t>
            </a:r>
            <a:r>
              <a:rPr lang="sr-Cyrl-BA" sz="2400" i="1" dirty="0">
                <a:latin typeface="Times New Roman"/>
                <a:cs typeface="Times New Roman"/>
              </a:rPr>
              <a:t>и</a:t>
            </a:r>
            <a:r>
              <a:rPr lang="sr-Cyrl-RS" sz="2400" i="1" dirty="0" smtClean="0">
                <a:latin typeface="Times New Roman"/>
                <a:cs typeface="Times New Roman"/>
              </a:rPr>
              <a:t>оралн</a:t>
            </a:r>
            <a:r>
              <a:rPr lang="sr-Latn-RS" sz="2400" i="1" dirty="0" smtClean="0">
                <a:latin typeface="Times New Roman"/>
                <a:cs typeface="Times New Roman"/>
              </a:rPr>
              <a:t>a </a:t>
            </a:r>
            <a:r>
              <a:rPr lang="sr-Cyrl-RS" sz="2400" i="1" dirty="0" smtClean="0">
                <a:latin typeface="Times New Roman"/>
                <a:cs typeface="Times New Roman"/>
              </a:rPr>
              <a:t>и</a:t>
            </a:r>
            <a:r>
              <a:rPr lang="sr-Cyrl-BA" sz="2400" i="1" dirty="0">
                <a:latin typeface="Times New Roman"/>
                <a:cs typeface="Times New Roman"/>
              </a:rPr>
              <a:t>н</a:t>
            </a:r>
            <a:r>
              <a:rPr lang="sr-Cyrl-RS" sz="2400" i="1" dirty="0" smtClean="0">
                <a:latin typeface="Times New Roman"/>
                <a:cs typeface="Times New Roman"/>
              </a:rPr>
              <a:t>те</a:t>
            </a:r>
            <a:r>
              <a:rPr lang="sr-Latn-RS" sz="2400" i="1" dirty="0" smtClean="0">
                <a:latin typeface="Times New Roman"/>
                <a:cs typeface="Times New Roman"/>
              </a:rPr>
              <a:t>r</a:t>
            </a:r>
            <a:r>
              <a:rPr lang="sr-Cyrl-RS" sz="2400" i="1" dirty="0" smtClean="0">
                <a:latin typeface="Times New Roman"/>
                <a:cs typeface="Times New Roman"/>
              </a:rPr>
              <a:t>в</a:t>
            </a:r>
            <a:r>
              <a:rPr lang="sr-Latn-RS" sz="2400" i="1" dirty="0" smtClean="0">
                <a:latin typeface="Times New Roman"/>
                <a:cs typeface="Times New Roman"/>
              </a:rPr>
              <a:t>en</a:t>
            </a:r>
            <a:r>
              <a:rPr lang="sr-Cyrl-RS" sz="2400" i="1" dirty="0" smtClean="0">
                <a:latin typeface="Times New Roman"/>
                <a:cs typeface="Times New Roman"/>
              </a:rPr>
              <a:t>ц</a:t>
            </a:r>
            <a:r>
              <a:rPr lang="sr-Cyrl-BA" sz="2400" i="1" dirty="0">
                <a:latin typeface="Times New Roman"/>
                <a:cs typeface="Times New Roman"/>
              </a:rPr>
              <a:t>и</a:t>
            </a:r>
            <a:r>
              <a:rPr lang="sr-Cyrl-RS" sz="2400" i="1" dirty="0" smtClean="0">
                <a:latin typeface="Times New Roman"/>
                <a:cs typeface="Times New Roman"/>
              </a:rPr>
              <a:t>ја</a:t>
            </a:r>
            <a:r>
              <a:rPr lang="sr-Latn-RS" sz="2400" i="1" dirty="0" smtClean="0">
                <a:latin typeface="Times New Roman"/>
                <a:cs typeface="Times New Roman"/>
              </a:rPr>
              <a:t>  </a:t>
            </a:r>
            <a:r>
              <a:rPr lang="sr-Cyrl-RS" sz="2400" dirty="0" smtClean="0">
                <a:latin typeface="Times New Roman"/>
                <a:cs typeface="Times New Roman"/>
              </a:rPr>
              <a:t>укљ</a:t>
            </a:r>
            <a:r>
              <a:rPr lang="sr-Cyrl-BA" sz="2400" dirty="0">
                <a:latin typeface="Times New Roman"/>
                <a:cs typeface="Times New Roman"/>
              </a:rPr>
              <a:t>у</a:t>
            </a:r>
            <a:r>
              <a:rPr lang="sr-Cyrl-RS" sz="2400" dirty="0" smtClean="0">
                <a:latin typeface="Times New Roman"/>
                <a:cs typeface="Times New Roman"/>
              </a:rPr>
              <a:t>ч</a:t>
            </a:r>
            <a:r>
              <a:rPr lang="sr-Cyrl-BA" sz="2400" dirty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j</a:t>
            </a:r>
            <a:r>
              <a:rPr lang="sr-Cyrl-RS" sz="2400" dirty="0" smtClean="0">
                <a:latin typeface="Times New Roman"/>
                <a:cs typeface="Times New Roman"/>
              </a:rPr>
              <a:t>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т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хнол</a:t>
            </a:r>
            <a:r>
              <a:rPr lang="sr-Latn-RS" sz="2400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гије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</a:t>
            </a:r>
            <a:r>
              <a:rPr lang="sr-Latn-RS" sz="2400" dirty="0" smtClean="0">
                <a:latin typeface="Times New Roman"/>
                <a:cs typeface="Times New Roman"/>
              </a:rPr>
              <a:t>oje </a:t>
            </a:r>
            <a:r>
              <a:rPr lang="sr-Cyrl-RS" sz="2400" dirty="0" smtClean="0">
                <a:latin typeface="Times New Roman"/>
                <a:cs typeface="Times New Roman"/>
              </a:rPr>
              <a:t>м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њају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пон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ш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BA" sz="2400" dirty="0" smtClean="0">
                <a:latin typeface="Times New Roman"/>
                <a:cs typeface="Times New Roman"/>
              </a:rPr>
              <a:t>њ</a:t>
            </a:r>
            <a:r>
              <a:rPr lang="sr-Cyrl-RS" sz="2400" dirty="0" smtClean="0">
                <a:latin typeface="Times New Roman"/>
                <a:cs typeface="Times New Roman"/>
              </a:rPr>
              <a:t>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ста</a:t>
            </a:r>
            <a:r>
              <a:rPr lang="sr-Latn-RS" sz="2400" dirty="0" smtClean="0">
                <a:latin typeface="Times New Roman"/>
                <a:cs typeface="Times New Roman"/>
              </a:rPr>
              <a:t>n</a:t>
            </a:r>
            <a:r>
              <a:rPr lang="sr-Cyrl-RS" sz="2400" dirty="0" smtClean="0">
                <a:latin typeface="Times New Roman"/>
                <a:cs typeface="Times New Roman"/>
              </a:rPr>
              <a:t>овниш</a:t>
            </a:r>
            <a:r>
              <a:rPr lang="sr-Cyrl-BA" sz="2400" dirty="0" smtClean="0">
                <a:latin typeface="Times New Roman"/>
                <a:cs typeface="Times New Roman"/>
              </a:rPr>
              <a:t>тв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правц</a:t>
            </a:r>
            <a:r>
              <a:rPr lang="sr-Cyrl-BA" sz="2400" dirty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ко</a:t>
            </a:r>
            <a:r>
              <a:rPr lang="sr-Cyrl-BA" sz="2400" dirty="0">
                <a:latin typeface="Times New Roman"/>
                <a:cs typeface="Times New Roman"/>
              </a:rPr>
              <a:t>р</a:t>
            </a:r>
            <a:r>
              <a:rPr lang="sr-Cyrl-RS" sz="2400" dirty="0" smtClean="0">
                <a:latin typeface="Times New Roman"/>
                <a:cs typeface="Times New Roman"/>
              </a:rPr>
              <a:t>ишћења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т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хнол</a:t>
            </a:r>
            <a:r>
              <a:rPr lang="sr-Latn-RS" sz="2400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гија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</a:t>
            </a:r>
            <a:r>
              <a:rPr lang="sr-Latn-RS" sz="2400" dirty="0" smtClean="0">
                <a:latin typeface="Times New Roman"/>
                <a:cs typeface="Times New Roman"/>
              </a:rPr>
              <a:t>oj</a:t>
            </a:r>
            <a:r>
              <a:rPr lang="sr-Cyrl-RS" sz="2400" dirty="0" smtClean="0">
                <a:latin typeface="Times New Roman"/>
                <a:cs typeface="Times New Roman"/>
              </a:rPr>
              <a:t>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вод</a:t>
            </a:r>
            <a:r>
              <a:rPr lang="sr-Latn-RS" sz="2400" dirty="0" smtClean="0">
                <a:latin typeface="Times New Roman"/>
                <a:cs typeface="Times New Roman"/>
              </a:rPr>
              <a:t>e </a:t>
            </a:r>
            <a:r>
              <a:rPr lang="sr-Cyrl-RS" sz="2400" dirty="0" smtClean="0">
                <a:latin typeface="Times New Roman"/>
                <a:cs typeface="Times New Roman"/>
              </a:rPr>
              <a:t>з</a:t>
            </a:r>
            <a:r>
              <a:rPr lang="sr-Cyrl-BA" sz="2400" dirty="0">
                <a:latin typeface="Times New Roman"/>
                <a:cs typeface="Times New Roman"/>
              </a:rPr>
              <a:t>д</a:t>
            </a:r>
            <a:r>
              <a:rPr lang="sr-Cyrl-RS" sz="2400" dirty="0" smtClean="0">
                <a:latin typeface="Times New Roman"/>
                <a:cs typeface="Times New Roman"/>
              </a:rPr>
              <a:t>ра</a:t>
            </a:r>
            <a:r>
              <a:rPr lang="sr-Cyrl-BA" sz="2400" dirty="0">
                <a:latin typeface="Times New Roman"/>
                <a:cs typeface="Times New Roman"/>
              </a:rPr>
              <a:t>в</a:t>
            </a:r>
            <a:r>
              <a:rPr lang="sr-Cyrl-RS" sz="2400" dirty="0" smtClean="0">
                <a:latin typeface="Times New Roman"/>
                <a:cs typeface="Times New Roman"/>
              </a:rPr>
              <a:t>љу</a:t>
            </a:r>
            <a:endParaRPr lang="sr-Latn-RS" sz="2400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sz="2400" i="1" dirty="0" smtClean="0">
                <a:latin typeface="Times New Roman"/>
                <a:cs typeface="Times New Roman"/>
              </a:rPr>
              <a:t>         • </a:t>
            </a:r>
            <a:r>
              <a:rPr lang="sr-Cyrl-RS" sz="2400" i="1" dirty="0" smtClean="0">
                <a:latin typeface="Times New Roman"/>
                <a:cs typeface="Times New Roman"/>
              </a:rPr>
              <a:t>социјалн</a:t>
            </a:r>
            <a:r>
              <a:rPr lang="sr-Latn-RS" sz="2400" i="1" dirty="0" smtClean="0">
                <a:latin typeface="Times New Roman"/>
                <a:cs typeface="Times New Roman"/>
              </a:rPr>
              <a:t>a </a:t>
            </a:r>
            <a:r>
              <a:rPr lang="sr-Cyrl-BA" sz="2400" i="1" dirty="0" smtClean="0">
                <a:latin typeface="Times New Roman"/>
                <a:cs typeface="Times New Roman"/>
              </a:rPr>
              <a:t>и</a:t>
            </a:r>
            <a:r>
              <a:rPr lang="sr-Cyrl-BA" sz="2400" i="1" dirty="0">
                <a:latin typeface="Times New Roman"/>
                <a:cs typeface="Times New Roman"/>
              </a:rPr>
              <a:t>н</a:t>
            </a:r>
            <a:r>
              <a:rPr lang="sr-Cyrl-RS" sz="2400" i="1" dirty="0" smtClean="0">
                <a:latin typeface="Times New Roman"/>
                <a:cs typeface="Times New Roman"/>
              </a:rPr>
              <a:t>терв</a:t>
            </a:r>
            <a:r>
              <a:rPr lang="sr-Latn-RS" sz="2400" i="1" dirty="0" smtClean="0">
                <a:latin typeface="Times New Roman"/>
                <a:cs typeface="Times New Roman"/>
              </a:rPr>
              <a:t>en</a:t>
            </a:r>
            <a:r>
              <a:rPr lang="sr-Cyrl-RS" sz="2400" i="1" dirty="0" smtClean="0">
                <a:latin typeface="Times New Roman"/>
                <a:cs typeface="Times New Roman"/>
              </a:rPr>
              <a:t>ција</a:t>
            </a:r>
            <a:r>
              <a:rPr lang="sr-Latn-RS" sz="2400" i="1" dirty="0" smtClean="0">
                <a:latin typeface="Times New Roman"/>
                <a:cs typeface="Times New Roman"/>
              </a:rPr>
              <a:t>  </a:t>
            </a:r>
            <a:r>
              <a:rPr lang="sr-Latn-RS" sz="2400" dirty="0" smtClean="0">
                <a:latin typeface="Times New Roman"/>
                <a:cs typeface="Times New Roman"/>
              </a:rPr>
              <a:t>j</a:t>
            </a:r>
            <a:r>
              <a:rPr lang="sr-Cyrl-RS" sz="2400" dirty="0" smtClean="0">
                <a:latin typeface="Times New Roman"/>
                <a:cs typeface="Times New Roman"/>
              </a:rPr>
              <a:t>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р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зулта</a:t>
            </a:r>
            <a:r>
              <a:rPr lang="sr-Cyrl-BA" sz="2400" dirty="0">
                <a:latin typeface="Times New Roman"/>
                <a:cs typeface="Times New Roman"/>
              </a:rPr>
              <a:t>т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кон</a:t>
            </a:r>
            <a:r>
              <a:rPr lang="sr-Cyrl-BA" sz="2400" dirty="0">
                <a:latin typeface="Times New Roman"/>
                <a:cs typeface="Times New Roman"/>
              </a:rPr>
              <a:t>т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Cyrl-BA" sz="2400" dirty="0">
                <a:latin typeface="Times New Roman"/>
                <a:cs typeface="Times New Roman"/>
              </a:rPr>
              <a:t>н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ра</a:t>
            </a:r>
            <a:r>
              <a:rPr lang="sr-Cyrl-BA" sz="2400" dirty="0" smtClean="0">
                <a:latin typeface="Times New Roman"/>
                <a:cs typeface="Times New Roman"/>
              </a:rPr>
              <a:t>ни</a:t>
            </a:r>
            <a:r>
              <a:rPr lang="sr-Cyrl-RS" sz="2400" dirty="0" smtClean="0">
                <a:latin typeface="Times New Roman"/>
                <a:cs typeface="Times New Roman"/>
              </a:rPr>
              <a:t>х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једничк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х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BA" sz="2400" dirty="0">
                <a:latin typeface="Times New Roman"/>
                <a:cs typeface="Times New Roman"/>
              </a:rPr>
              <a:t>н</a:t>
            </a:r>
            <a:r>
              <a:rPr lang="sr-Cyrl-RS" sz="2400" dirty="0" smtClean="0">
                <a:latin typeface="Times New Roman"/>
                <a:cs typeface="Times New Roman"/>
              </a:rPr>
              <a:t>апор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RS" sz="2400" dirty="0" smtClean="0">
                <a:latin typeface="Times New Roman"/>
                <a:cs typeface="Times New Roman"/>
              </a:rPr>
              <a:t>зд</a:t>
            </a:r>
            <a:r>
              <a:rPr lang="sr-Latn-RS" sz="2400" dirty="0" smtClean="0">
                <a:latin typeface="Times New Roman"/>
                <a:cs typeface="Times New Roman"/>
              </a:rPr>
              <a:t>ra</a:t>
            </a:r>
            <a:r>
              <a:rPr lang="sr-Cyrl-RS" sz="2400" dirty="0" smtClean="0">
                <a:latin typeface="Times New Roman"/>
                <a:cs typeface="Times New Roman"/>
              </a:rPr>
              <a:t>вст</a:t>
            </a:r>
            <a:r>
              <a:rPr lang="sr-Cyrl-BA" sz="2400" dirty="0">
                <a:latin typeface="Times New Roman"/>
                <a:cs typeface="Times New Roman"/>
              </a:rPr>
              <a:t>в</a:t>
            </a:r>
            <a:r>
              <a:rPr lang="sr-Cyrl-RS" sz="2400" dirty="0" smtClean="0">
                <a:latin typeface="Times New Roman"/>
                <a:cs typeface="Times New Roman"/>
              </a:rPr>
              <a:t>ених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рад</a:t>
            </a:r>
            <a:r>
              <a:rPr lang="sr-Cyrl-BA" sz="2400" dirty="0" smtClean="0">
                <a:latin typeface="Times New Roman"/>
                <a:cs typeface="Times New Roman"/>
              </a:rPr>
              <a:t>ни</a:t>
            </a:r>
            <a:r>
              <a:rPr lang="sr-Cyrl-RS" sz="2400" dirty="0" smtClean="0">
                <a:latin typeface="Times New Roman"/>
                <a:cs typeface="Times New Roman"/>
              </a:rPr>
              <a:t>к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BA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ст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нов</a:t>
            </a:r>
            <a:r>
              <a:rPr lang="sr-Latn-RS" sz="2400" dirty="0" smtClean="0">
                <a:latin typeface="Times New Roman"/>
                <a:cs typeface="Times New Roman"/>
              </a:rPr>
              <a:t>n</a:t>
            </a:r>
            <a:r>
              <a:rPr lang="sr-Cyrl-RS" sz="2400" dirty="0" smtClean="0">
                <a:latin typeface="Times New Roman"/>
                <a:cs typeface="Times New Roman"/>
              </a:rPr>
              <a:t>иш</a:t>
            </a:r>
            <a:r>
              <a:rPr lang="sr-Cyrl-BA" sz="2400" dirty="0" smtClean="0">
                <a:latin typeface="Times New Roman"/>
                <a:cs typeface="Times New Roman"/>
              </a:rPr>
              <a:t>тв</a:t>
            </a:r>
            <a:r>
              <a:rPr lang="sr-Cyrl-RS" sz="2400" dirty="0" smtClean="0">
                <a:latin typeface="Times New Roman"/>
                <a:cs typeface="Times New Roman"/>
              </a:rPr>
              <a:t>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</a:t>
            </a:r>
            <a:r>
              <a:rPr lang="sr-Latn-RS" sz="2400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ј</a:t>
            </a:r>
            <a:r>
              <a:rPr lang="sr-Cyrl-BA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BA" sz="2400" dirty="0" smtClean="0">
                <a:latin typeface="Times New Roman"/>
                <a:cs typeface="Times New Roman"/>
              </a:rPr>
              <a:t>у</a:t>
            </a:r>
            <a:r>
              <a:rPr lang="sr-Cyrl-BA" sz="2400" dirty="0">
                <a:latin typeface="Times New Roman"/>
                <a:cs typeface="Times New Roman"/>
              </a:rPr>
              <a:t>с</a:t>
            </a:r>
            <a:r>
              <a:rPr lang="sr-Cyrl-RS" sz="2400" dirty="0" smtClean="0">
                <a:latin typeface="Times New Roman"/>
                <a:cs typeface="Times New Roman"/>
              </a:rPr>
              <a:t>мер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ни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BA" sz="2400" dirty="0" smtClean="0">
                <a:latin typeface="Times New Roman"/>
                <a:cs typeface="Times New Roman"/>
              </a:rPr>
              <a:t>н</a:t>
            </a:r>
            <a:r>
              <a:rPr lang="sr-Cyrl-RS" sz="2400" dirty="0" smtClean="0">
                <a:latin typeface="Times New Roman"/>
                <a:cs typeface="Times New Roman"/>
              </a:rPr>
              <a:t>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Cyrl-BA" sz="2400" dirty="0">
                <a:latin typeface="Times New Roman"/>
                <a:cs typeface="Times New Roman"/>
              </a:rPr>
              <a:t>н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пређ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њ</a:t>
            </a:r>
            <a:r>
              <a:rPr lang="sr-Latn-RS" sz="2400" dirty="0" smtClean="0">
                <a:latin typeface="Times New Roman"/>
                <a:cs typeface="Times New Roman"/>
              </a:rPr>
              <a:t>e </a:t>
            </a:r>
            <a:r>
              <a:rPr lang="sr-Cyrl-RS" sz="2400" dirty="0" smtClean="0">
                <a:latin typeface="Times New Roman"/>
                <a:cs typeface="Times New Roman"/>
              </a:rPr>
              <a:t>зд</a:t>
            </a:r>
            <a:r>
              <a:rPr lang="sr-Cyrl-BA" sz="2400" dirty="0">
                <a:latin typeface="Times New Roman"/>
                <a:cs typeface="Times New Roman"/>
              </a:rPr>
              <a:t>р</a:t>
            </a:r>
            <a:r>
              <a:rPr lang="sr-Cyrl-RS" sz="2400" dirty="0" smtClean="0">
                <a:latin typeface="Times New Roman"/>
                <a:cs typeface="Times New Roman"/>
              </a:rPr>
              <a:t>ављ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пре</a:t>
            </a:r>
            <a:r>
              <a:rPr lang="sr-Cyrl-BA" sz="2400" dirty="0">
                <a:latin typeface="Times New Roman"/>
                <a:cs typeface="Times New Roman"/>
              </a:rPr>
              <a:t>в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нц</a:t>
            </a:r>
            <a:r>
              <a:rPr lang="sr-Cyrl-BA" sz="2400" dirty="0" smtClean="0">
                <a:latin typeface="Times New Roman"/>
                <a:cs typeface="Times New Roman"/>
              </a:rPr>
              <a:t>иј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болести</a:t>
            </a:r>
            <a:r>
              <a:rPr lang="sr-Latn-RS" sz="2400" dirty="0" smtClean="0">
                <a:latin typeface="Times New Roman"/>
                <a:cs typeface="Times New Roman"/>
              </a:rPr>
              <a:t> (</a:t>
            </a:r>
            <a:r>
              <a:rPr lang="sr-Cyrl-RS" sz="2400" dirty="0" smtClean="0">
                <a:latin typeface="Times New Roman"/>
                <a:cs typeface="Times New Roman"/>
              </a:rPr>
              <a:t>х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г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ј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н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заци</a:t>
            </a:r>
            <a:r>
              <a:rPr lang="sr-Latn-RS" sz="2400" dirty="0" smtClean="0">
                <a:latin typeface="Times New Roman"/>
                <a:cs typeface="Times New Roman"/>
              </a:rPr>
              <a:t>ja </a:t>
            </a:r>
            <a:r>
              <a:rPr lang="sr-Cyrl-BA" sz="2400" dirty="0" smtClean="0">
                <a:latin typeface="Times New Roman"/>
                <a:cs typeface="Times New Roman"/>
              </a:rPr>
              <a:t>н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сељ</a:t>
            </a:r>
            <a:r>
              <a:rPr lang="sr-Latn-RS" sz="2400" dirty="0" smtClean="0">
                <a:latin typeface="Times New Roman"/>
                <a:cs typeface="Times New Roman"/>
              </a:rPr>
              <a:t>a, </a:t>
            </a:r>
            <a:r>
              <a:rPr lang="sr-Cyrl-RS" sz="2400" dirty="0" smtClean="0">
                <a:latin typeface="Times New Roman"/>
                <a:cs typeface="Times New Roman"/>
              </a:rPr>
              <a:t>в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лик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пре</a:t>
            </a:r>
            <a:r>
              <a:rPr lang="sr-Cyrl-BA" sz="2400" dirty="0" smtClean="0">
                <a:latin typeface="Times New Roman"/>
                <a:cs typeface="Times New Roman"/>
              </a:rPr>
              <a:t>в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нт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Cyrl-RS" sz="2400" dirty="0" smtClean="0">
                <a:latin typeface="Times New Roman"/>
                <a:cs typeface="Times New Roman"/>
              </a:rPr>
              <a:t>в</a:t>
            </a:r>
            <a:r>
              <a:rPr lang="sr-Cyrl-BA" sz="2400" dirty="0">
                <a:latin typeface="Times New Roman"/>
                <a:cs typeface="Times New Roman"/>
              </a:rPr>
              <a:t>н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прог</a:t>
            </a:r>
            <a:r>
              <a:rPr lang="sr-Cyrl-BA" sz="2400" dirty="0">
                <a:latin typeface="Times New Roman"/>
                <a:cs typeface="Times New Roman"/>
              </a:rPr>
              <a:t>р</a:t>
            </a:r>
            <a:r>
              <a:rPr lang="sr-Cyrl-RS" sz="2400" dirty="0" smtClean="0">
                <a:latin typeface="Times New Roman"/>
                <a:cs typeface="Times New Roman"/>
              </a:rPr>
              <a:t>ам</a:t>
            </a:r>
            <a:r>
              <a:rPr lang="sr-Cyrl-BA" sz="2400" dirty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...)</a:t>
            </a:r>
          </a:p>
          <a:p>
            <a:pPr>
              <a:buNone/>
            </a:pPr>
            <a:r>
              <a:rPr lang="sr-Latn-RS" i="1" dirty="0" smtClean="0">
                <a:latin typeface="Times New Roman"/>
                <a:cs typeface="Times New Roman"/>
              </a:rPr>
              <a:t>         </a:t>
            </a:r>
            <a:endParaRPr lang="en-US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411"/>
    </mc:Choice>
    <mc:Fallback xmlns="">
      <p:transition spd="slow" advTm="28411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900" dirty="0" smtClean="0"/>
              <a:t>Социјалне</a:t>
            </a:r>
            <a:r>
              <a:rPr lang="sr-Latn-RS" sz="4900" dirty="0" smtClean="0"/>
              <a:t> </a:t>
            </a:r>
            <a:r>
              <a:rPr lang="sr-Cyrl-RS" sz="49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Интервенција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Стратешки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приступ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превентивним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i="1" dirty="0" smtClean="0">
                <a:latin typeface="Times New Roman" pitchFamily="18" charset="0"/>
                <a:cs typeface="Times New Roman" pitchFamily="18" charset="0"/>
              </a:rPr>
              <a:t>интервенцијама</a:t>
            </a: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може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посматрати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кроз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три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основне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стратегије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sr-Latn-RS" i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sr-Latn-RS" i="1" dirty="0" smtClean="0">
                <a:latin typeface="Times New Roman"/>
                <a:cs typeface="Times New Roman"/>
              </a:rPr>
              <a:t>• </a:t>
            </a:r>
            <a:r>
              <a:rPr lang="sr-Cyrl-RS" i="1" dirty="0" smtClean="0">
                <a:latin typeface="Times New Roman"/>
                <a:cs typeface="Times New Roman"/>
              </a:rPr>
              <a:t>индивидуалне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мере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превенције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заступљене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ординацијама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лекара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саветовалишном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раду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усмерене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појединца</a:t>
            </a:r>
            <a:endParaRPr lang="sr-Latn-RS" dirty="0" smtClean="0">
              <a:latin typeface="Times New Roman"/>
              <a:cs typeface="Times New Roman"/>
            </a:endParaRPr>
          </a:p>
          <a:p>
            <a:pPr>
              <a:buNone/>
            </a:pPr>
            <a:r>
              <a:rPr lang="sr-Latn-RS" i="1" dirty="0" smtClean="0">
                <a:latin typeface="Times New Roman"/>
                <a:cs typeface="Times New Roman"/>
              </a:rPr>
              <a:t>         • </a:t>
            </a:r>
            <a:r>
              <a:rPr lang="sr-Cyrl-RS" i="1" dirty="0" smtClean="0">
                <a:latin typeface="Times New Roman"/>
                <a:cs typeface="Times New Roman"/>
              </a:rPr>
              <a:t>стратегија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високог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i="1" dirty="0" smtClean="0">
                <a:latin typeface="Times New Roman"/>
                <a:cs typeface="Times New Roman"/>
              </a:rPr>
              <a:t>ризика</a:t>
            </a:r>
            <a:r>
              <a:rPr lang="sr-Latn-RS" i="1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представља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концентрацију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један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сегмент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ризика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који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том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анализира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контролише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представља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укупну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величину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проблема</a:t>
            </a:r>
            <a:r>
              <a:rPr lang="sr-Latn-RS" dirty="0" smtClean="0">
                <a:latin typeface="Times New Roman"/>
                <a:cs typeface="Times New Roman"/>
              </a:rPr>
              <a:t>. </a:t>
            </a:r>
            <a:r>
              <a:rPr lang="sr-Cyrl-RS" dirty="0" smtClean="0">
                <a:latin typeface="Times New Roman"/>
                <a:cs typeface="Times New Roman"/>
              </a:rPr>
              <a:t>Користи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тзв</a:t>
            </a:r>
            <a:r>
              <a:rPr lang="sr-Latn-RS" dirty="0" smtClean="0">
                <a:latin typeface="Times New Roman"/>
                <a:cs typeface="Times New Roman"/>
              </a:rPr>
              <a:t>. </a:t>
            </a:r>
            <a:r>
              <a:rPr lang="sr-Cyrl-RS" dirty="0" smtClean="0">
                <a:latin typeface="Times New Roman"/>
                <a:cs typeface="Times New Roman"/>
              </a:rPr>
              <a:t>клиничкој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превенцији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што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контрола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болесника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ХТА</a:t>
            </a:r>
            <a:endParaRPr lang="en-US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8632"/>
    </mc:Choice>
    <mc:Fallback xmlns="">
      <p:transition spd="slow" advTm="38632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sz="4900" dirty="0" smtClean="0"/>
              <a:t>Социјалне</a:t>
            </a:r>
            <a:r>
              <a:rPr lang="sr-Latn-RS" sz="4900" dirty="0" smtClean="0"/>
              <a:t> </a:t>
            </a:r>
            <a:r>
              <a:rPr lang="sr-Cyrl-RS" sz="4900" dirty="0" smtClean="0"/>
              <a:t>болести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sz="3600" dirty="0" smtClean="0"/>
              <a:t>Интервенција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35480"/>
            <a:ext cx="8229600" cy="438912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sr-Latn-RS" sz="2400" dirty="0" smtClean="0"/>
              <a:t>        </a:t>
            </a:r>
            <a:r>
              <a:rPr lang="sr-Latn-RS" sz="2400" dirty="0" smtClean="0">
                <a:latin typeface="Times New Roman"/>
                <a:cs typeface="Times New Roman"/>
              </a:rPr>
              <a:t>• </a:t>
            </a:r>
            <a:r>
              <a:rPr lang="sr-Cyrl-RS" sz="2400" i="1" dirty="0" smtClean="0">
                <a:latin typeface="Times New Roman"/>
                <a:cs typeface="Times New Roman"/>
              </a:rPr>
              <a:t>популациона</a:t>
            </a:r>
            <a:r>
              <a:rPr lang="sr-Latn-RS" sz="2400" i="1" dirty="0" smtClean="0">
                <a:latin typeface="Times New Roman"/>
                <a:cs typeface="Times New Roman"/>
              </a:rPr>
              <a:t> </a:t>
            </a:r>
            <a:r>
              <a:rPr lang="sr-Cyrl-RS" sz="2400" i="1" dirty="0" smtClean="0">
                <a:latin typeface="Times New Roman"/>
                <a:cs typeface="Times New Roman"/>
              </a:rPr>
              <a:t>стратегија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која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обухвата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ст</a:t>
            </a:r>
            <a:r>
              <a:rPr lang="sr-Latn-RS" sz="2400" dirty="0" smtClean="0">
                <a:latin typeface="Times New Roman"/>
                <a:cs typeface="Times New Roman"/>
              </a:rPr>
              <a:t>a</a:t>
            </a:r>
            <a:r>
              <a:rPr lang="sr-Cyrl-RS" sz="2400" dirty="0" smtClean="0">
                <a:latin typeface="Times New Roman"/>
                <a:cs typeface="Times New Roman"/>
              </a:rPr>
              <a:t>новништво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као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целину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ил</a:t>
            </a:r>
            <a:r>
              <a:rPr lang="sr-Cyrl-BA" sz="2400" dirty="0" smtClean="0">
                <a:latin typeface="Times New Roman"/>
                <a:cs typeface="Times New Roman"/>
              </a:rPr>
              <a:t>и </a:t>
            </a:r>
            <a:r>
              <a:rPr lang="sr-Cyrl-RS" sz="2400" dirty="0" smtClean="0">
                <a:latin typeface="Times New Roman"/>
                <a:cs typeface="Times New Roman"/>
              </a:rPr>
              <a:t>поједине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д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финисане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сегм</a:t>
            </a:r>
            <a:r>
              <a:rPr lang="sr-Latn-RS" sz="2400" dirty="0" smtClean="0">
                <a:latin typeface="Times New Roman"/>
                <a:cs typeface="Times New Roman"/>
              </a:rPr>
              <a:t>e</a:t>
            </a:r>
            <a:r>
              <a:rPr lang="sr-Cyrl-RS" sz="2400" dirty="0" smtClean="0">
                <a:latin typeface="Times New Roman"/>
                <a:cs typeface="Times New Roman"/>
              </a:rPr>
              <a:t>нте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популационе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групе</a:t>
            </a:r>
            <a:r>
              <a:rPr lang="sr-Latn-RS" sz="2400" dirty="0" smtClean="0">
                <a:latin typeface="Times New Roman"/>
                <a:cs typeface="Times New Roman"/>
              </a:rPr>
              <a:t>, </a:t>
            </a:r>
            <a:r>
              <a:rPr lang="sr-Cyrl-RS" sz="2400" dirty="0" smtClean="0">
                <a:latin typeface="Times New Roman"/>
                <a:cs typeface="Times New Roman"/>
              </a:rPr>
              <a:t>примењује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</a:t>
            </a:r>
            <a:r>
              <a:rPr lang="sr-Latn-RS" sz="2400" dirty="0" smtClean="0">
                <a:latin typeface="Times New Roman"/>
                <a:cs typeface="Times New Roman"/>
              </a:rPr>
              <a:t>e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следећим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ситуацијам</a:t>
            </a:r>
            <a:r>
              <a:rPr lang="sr-Latn-RS" sz="2400" dirty="0" smtClean="0">
                <a:latin typeface="Times New Roman"/>
                <a:cs typeface="Times New Roman"/>
              </a:rPr>
              <a:t>a: </a:t>
            </a:r>
            <a:r>
              <a:rPr lang="sr-Cyrl-RS" sz="2400" dirty="0" smtClean="0">
                <a:latin typeface="Times New Roman"/>
                <a:cs typeface="Times New Roman"/>
              </a:rPr>
              <a:t>да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доведе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до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пром</a:t>
            </a:r>
            <a:r>
              <a:rPr lang="sr-Latn-RS" sz="2400" dirty="0" smtClean="0">
                <a:latin typeface="Times New Roman"/>
                <a:cs typeface="Times New Roman"/>
              </a:rPr>
              <a:t>o</a:t>
            </a:r>
            <a:r>
              <a:rPr lang="sr-Cyrl-RS" sz="2400" dirty="0" smtClean="0">
                <a:latin typeface="Times New Roman"/>
                <a:cs typeface="Times New Roman"/>
              </a:rPr>
              <a:t>ције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унапређења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здрављ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једној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заједници</a:t>
            </a:r>
            <a:r>
              <a:rPr lang="sr-Latn-RS" sz="2400" dirty="0" smtClean="0">
                <a:latin typeface="Times New Roman"/>
                <a:cs typeface="Times New Roman"/>
              </a:rPr>
              <a:t>;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онда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кад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RS" sz="2400" dirty="0" smtClean="0">
                <a:latin typeface="Times New Roman"/>
                <a:cs typeface="Times New Roman"/>
              </a:rPr>
              <a:t>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велики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део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популације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изложен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једном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или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више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ризика</a:t>
            </a:r>
            <a:r>
              <a:rPr lang="sr-Latn-RS" sz="2400" dirty="0" smtClean="0">
                <a:latin typeface="Times New Roman"/>
                <a:cs typeface="Times New Roman"/>
              </a:rPr>
              <a:t>. </a:t>
            </a:r>
            <a:endParaRPr lang="sr-Cyrl-BA" sz="2400" dirty="0" smtClean="0">
              <a:latin typeface="Times New Roman"/>
              <a:cs typeface="Times New Roman"/>
            </a:endParaRPr>
          </a:p>
          <a:p>
            <a:pPr algn="just">
              <a:buNone/>
            </a:pPr>
            <a:r>
              <a:rPr lang="sr-Cyrl-RS" sz="2400" dirty="0" smtClean="0">
                <a:latin typeface="Times New Roman"/>
                <a:cs typeface="Times New Roman"/>
              </a:rPr>
              <a:t>Представља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основ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низа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превентивних</a:t>
            </a:r>
            <a:r>
              <a:rPr lang="sr-Latn-RS" sz="2400" dirty="0" smtClean="0">
                <a:latin typeface="Times New Roman"/>
                <a:cs typeface="Times New Roman"/>
              </a:rPr>
              <a:t>, </a:t>
            </a:r>
            <a:r>
              <a:rPr lang="sr-Cyrl-RS" sz="2400" dirty="0" smtClean="0">
                <a:latin typeface="Times New Roman"/>
                <a:cs typeface="Times New Roman"/>
              </a:rPr>
              <a:t>јавноздравствених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програма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покрета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који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спроводе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низу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земаља</a:t>
            </a:r>
            <a:r>
              <a:rPr lang="sr-Latn-RS" sz="2400" dirty="0" smtClean="0">
                <a:latin typeface="Times New Roman"/>
                <a:cs typeface="Times New Roman"/>
              </a:rPr>
              <a:t>, </a:t>
            </a:r>
            <a:r>
              <a:rPr lang="sr-Cyrl-RS" sz="2400" dirty="0" smtClean="0">
                <a:latin typeface="Times New Roman"/>
                <a:cs typeface="Times New Roman"/>
              </a:rPr>
              <a:t>п</a:t>
            </a:r>
            <a:r>
              <a:rPr lang="sr-Latn-RS" sz="2400" dirty="0" smtClean="0">
                <a:latin typeface="Times New Roman"/>
                <a:cs typeface="Times New Roman"/>
              </a:rPr>
              <a:t>a </a:t>
            </a:r>
            <a:r>
              <a:rPr lang="sr-Cyrl-RS" sz="2400" dirty="0" smtClean="0">
                <a:latin typeface="Times New Roman"/>
                <a:cs typeface="Times New Roman"/>
              </a:rPr>
              <a:t>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код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нас</a:t>
            </a:r>
            <a:r>
              <a:rPr lang="sr-Latn-RS" sz="2400" dirty="0" smtClean="0">
                <a:latin typeface="Times New Roman"/>
                <a:cs typeface="Times New Roman"/>
              </a:rPr>
              <a:t> (″</a:t>
            </a:r>
            <a:r>
              <a:rPr lang="sr-Cyrl-RS" sz="2400" dirty="0" smtClean="0">
                <a:latin typeface="Times New Roman"/>
                <a:cs typeface="Times New Roman"/>
              </a:rPr>
              <a:t>Здраве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школе</a:t>
            </a:r>
            <a:r>
              <a:rPr lang="sr-Latn-RS" sz="2400" dirty="0" smtClean="0">
                <a:latin typeface="Times New Roman"/>
                <a:cs typeface="Times New Roman"/>
              </a:rPr>
              <a:t>″, ″</a:t>
            </a:r>
            <a:r>
              <a:rPr lang="sr-Cyrl-RS" sz="2400" dirty="0" smtClean="0">
                <a:latin typeface="Times New Roman"/>
                <a:cs typeface="Times New Roman"/>
              </a:rPr>
              <a:t>Здрави</a:t>
            </a:r>
            <a:r>
              <a:rPr lang="sr-Latn-RS" sz="2400" dirty="0" smtClean="0">
                <a:latin typeface="Times New Roman"/>
                <a:cs typeface="Times New Roman"/>
              </a:rPr>
              <a:t> </a:t>
            </a:r>
            <a:r>
              <a:rPr lang="sr-Cyrl-RS" sz="2400" dirty="0" smtClean="0">
                <a:latin typeface="Times New Roman"/>
                <a:cs typeface="Times New Roman"/>
              </a:rPr>
              <a:t>градови</a:t>
            </a:r>
            <a:r>
              <a:rPr lang="sr-Latn-RS" sz="2400" dirty="0" smtClean="0">
                <a:latin typeface="Times New Roman"/>
                <a:cs typeface="Times New Roman"/>
              </a:rPr>
              <a:t>″...)</a:t>
            </a:r>
            <a:endParaRPr lang="en-US" sz="24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987"/>
    </mc:Choice>
    <mc:Fallback xmlns="">
      <p:transition spd="slow" advTm="28987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8246168" cy="366254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18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sl-SI" sz="3200" b="1" dirty="0">
                <a:solidFill>
                  <a:srgbClr val="800080"/>
                </a:solidFill>
                <a:latin typeface="Tahoma" pitchFamily="34" charset="0"/>
              </a:rPr>
              <a:t>Podela:</a:t>
            </a:r>
            <a:endParaRPr lang="en-US" sz="3200" b="1" dirty="0">
              <a:solidFill>
                <a:srgbClr val="800080"/>
              </a:solidFill>
              <a:latin typeface="Tahoma" pitchFamily="34" charset="0"/>
            </a:endParaRPr>
          </a:p>
          <a:p>
            <a:endParaRPr lang="sl-SI" sz="3200" b="1" dirty="0">
              <a:solidFill>
                <a:srgbClr val="1F497D"/>
              </a:solidFill>
              <a:latin typeface="Tahoma" pitchFamily="34" charset="0"/>
            </a:endParaRPr>
          </a:p>
          <a:p>
            <a:pPr>
              <a:buClr>
                <a:srgbClr val="800080"/>
              </a:buClr>
              <a:buFontTx/>
              <a:buAutoNum type="arabicPeriod"/>
            </a:pPr>
            <a:r>
              <a:rPr lang="en-US" sz="2400" b="1" dirty="0">
                <a:solidFill>
                  <a:srgbClr val="1F497D"/>
                </a:solidFill>
                <a:latin typeface="Tahoma" pitchFamily="34" charset="0"/>
              </a:rPr>
              <a:t> </a:t>
            </a:r>
            <a:r>
              <a:rPr lang="sl-SI" sz="2800" b="1" dirty="0">
                <a:solidFill>
                  <a:srgbClr val="1F497D"/>
                </a:solidFill>
                <a:latin typeface="Tahoma" pitchFamily="34" charset="0"/>
              </a:rPr>
              <a:t>Socijalne bolesti u razvijenim zemljama</a:t>
            </a:r>
            <a:r>
              <a:rPr lang="en-US" sz="2800" b="1" dirty="0">
                <a:solidFill>
                  <a:srgbClr val="1F497D"/>
                </a:solidFill>
                <a:latin typeface="Tahoma" pitchFamily="34" charset="0"/>
              </a:rPr>
              <a:t> </a:t>
            </a:r>
          </a:p>
          <a:p>
            <a:pPr>
              <a:buClr>
                <a:srgbClr val="800080"/>
              </a:buClr>
              <a:buFontTx/>
              <a:buAutoNum type="arabicPeriod"/>
            </a:pPr>
            <a:endParaRPr lang="sl-SI" sz="2800" b="1" dirty="0">
              <a:solidFill>
                <a:srgbClr val="1F497D"/>
              </a:solidFill>
              <a:latin typeface="Tahoma" pitchFamily="34" charset="0"/>
            </a:endParaRPr>
          </a:p>
          <a:p>
            <a:pPr>
              <a:buClr>
                <a:srgbClr val="800080"/>
              </a:buClr>
              <a:buFontTx/>
              <a:buAutoNum type="arabicPeriod"/>
            </a:pPr>
            <a:r>
              <a:rPr lang="en-US" sz="2800" b="1" dirty="0">
                <a:solidFill>
                  <a:srgbClr val="1F497D"/>
                </a:solidFill>
                <a:latin typeface="Tahoma" pitchFamily="34" charset="0"/>
              </a:rPr>
              <a:t> </a:t>
            </a:r>
            <a:r>
              <a:rPr lang="sl-SI" sz="2800" b="1" dirty="0">
                <a:solidFill>
                  <a:srgbClr val="1F497D"/>
                </a:solidFill>
                <a:latin typeface="Tahoma" pitchFamily="34" charset="0"/>
              </a:rPr>
              <a:t>Socijalne bolesti u nerazvijenim zemljama</a:t>
            </a:r>
            <a:endParaRPr lang="en-US" sz="2800" b="1" dirty="0">
              <a:solidFill>
                <a:srgbClr val="1F497D"/>
              </a:solidFill>
              <a:latin typeface="Tahoma" pitchFamily="34" charset="0"/>
            </a:endParaRPr>
          </a:p>
          <a:p>
            <a:pPr>
              <a:buClr>
                <a:srgbClr val="800080"/>
              </a:buClr>
              <a:buFontTx/>
              <a:buAutoNum type="arabicPeriod"/>
            </a:pPr>
            <a:endParaRPr lang="sl-SI" sz="2800" b="1" dirty="0">
              <a:solidFill>
                <a:srgbClr val="1F497D"/>
              </a:solidFill>
              <a:latin typeface="Tahoma" pitchFamily="34" charset="0"/>
            </a:endParaRPr>
          </a:p>
          <a:p>
            <a:pPr>
              <a:buClr>
                <a:srgbClr val="800080"/>
              </a:buClr>
              <a:buFontTx/>
              <a:buAutoNum type="arabicPeriod"/>
            </a:pPr>
            <a:r>
              <a:rPr lang="en-US" sz="2800" b="1" dirty="0">
                <a:solidFill>
                  <a:srgbClr val="1F497D"/>
                </a:solidFill>
                <a:latin typeface="Tahoma" pitchFamily="34" charset="0"/>
              </a:rPr>
              <a:t> </a:t>
            </a:r>
            <a:r>
              <a:rPr lang="sl-SI" sz="2800" b="1" dirty="0">
                <a:solidFill>
                  <a:srgbClr val="1F497D"/>
                </a:solidFill>
                <a:latin typeface="Tahoma" pitchFamily="34" charset="0"/>
              </a:rPr>
              <a:t>Socijalne bolesti u zemljama u razvoju</a:t>
            </a:r>
            <a:endParaRPr lang="sr-Latn-CS" sz="2800" b="1" dirty="0">
              <a:solidFill>
                <a:srgbClr val="1F497D"/>
              </a:solidFill>
              <a:latin typeface="Tahoma" pitchFamily="34" charset="0"/>
            </a:endParaRPr>
          </a:p>
          <a:p>
            <a:endParaRPr lang="sr-Latn-CS" sz="2800" dirty="0">
              <a:solidFill>
                <a:prstClr val="black"/>
              </a:solidFill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745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953000"/>
          </a:xfrm>
        </p:spPr>
        <p:txBody>
          <a:bodyPr>
            <a:noAutofit/>
          </a:bodyPr>
          <a:lstStyle/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Уз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ратове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глад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заразне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b="1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вековима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односиле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највише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колера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куга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велике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богиње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жута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грозница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полиомијелитис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дифтерија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мале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богиње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трбушни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тифус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Епидемија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куге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Европи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(1348-1350)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неким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проценама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усмртила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25-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милиона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људи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што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тада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могло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представљати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четвртину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чак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трећину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укупног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2800" dirty="0" smtClean="0">
                <a:latin typeface="Times New Roman" pitchFamily="18" charset="0"/>
                <a:cs typeface="Times New Roman" pitchFamily="18" charset="0"/>
              </a:rPr>
              <a:t>становништва</a:t>
            </a:r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sr-Latn-RS" sz="2400" dirty="0" smtClean="0"/>
          </a:p>
          <a:p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621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1409"/>
    </mc:Choice>
    <mc:Fallback xmlns="">
      <p:transition spd="slow" advTm="51409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704138" cy="750888"/>
          </a:xfrm>
        </p:spPr>
        <p:txBody>
          <a:bodyPr/>
          <a:lstStyle/>
          <a:p>
            <a:pPr>
              <a:defRPr/>
            </a:pPr>
            <a:r>
              <a:rPr lang="en-GB" sz="3000" dirty="0"/>
              <a:t>Deaths by </a:t>
            </a:r>
            <a:r>
              <a:rPr lang="en-GB" sz="3000" dirty="0" smtClean="0"/>
              <a:t>regions</a:t>
            </a:r>
            <a:endParaRPr lang="en-GB" sz="3000" dirty="0"/>
          </a:p>
        </p:txBody>
      </p:sp>
      <p:sp>
        <p:nvSpPr>
          <p:cNvPr id="27651" name="Line 3"/>
          <p:cNvSpPr>
            <a:spLocks noChangeShapeType="1"/>
          </p:cNvSpPr>
          <p:nvPr/>
        </p:nvSpPr>
        <p:spPr bwMode="auto">
          <a:xfrm flipH="1">
            <a:off x="827088" y="1844675"/>
            <a:ext cx="7127875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52" name="Line 4"/>
          <p:cNvSpPr>
            <a:spLocks noChangeShapeType="1"/>
          </p:cNvSpPr>
          <p:nvPr/>
        </p:nvSpPr>
        <p:spPr bwMode="auto">
          <a:xfrm flipH="1">
            <a:off x="827088" y="4149725"/>
            <a:ext cx="7056437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53" name="Line 5"/>
          <p:cNvSpPr>
            <a:spLocks noChangeShapeType="1"/>
          </p:cNvSpPr>
          <p:nvPr/>
        </p:nvSpPr>
        <p:spPr bwMode="auto">
          <a:xfrm flipH="1">
            <a:off x="827088" y="2924175"/>
            <a:ext cx="7200900" cy="0"/>
          </a:xfrm>
          <a:prstGeom prst="line">
            <a:avLst/>
          </a:prstGeom>
          <a:noFill/>
          <a:ln w="31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900113" y="5949950"/>
            <a:ext cx="982662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>
            <a:spAutoFit/>
          </a:bodyPr>
          <a:lstStyle>
            <a:lvl1pPr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500">
                <a:solidFill>
                  <a:prstClr val="black"/>
                </a:solidFill>
                <a:latin typeface="Tahoma" pitchFamily="34" charset="0"/>
              </a:rPr>
              <a:t>Accidents</a:t>
            </a:r>
          </a:p>
        </p:txBody>
      </p:sp>
      <p:sp>
        <p:nvSpPr>
          <p:cNvPr id="27655" name="Freeform 7"/>
          <p:cNvSpPr>
            <a:spLocks/>
          </p:cNvSpPr>
          <p:nvPr/>
        </p:nvSpPr>
        <p:spPr bwMode="auto">
          <a:xfrm>
            <a:off x="539750" y="5876925"/>
            <a:ext cx="398463" cy="433388"/>
          </a:xfrm>
          <a:custGeom>
            <a:avLst/>
            <a:gdLst>
              <a:gd name="T0" fmla="*/ 243731 w 685"/>
              <a:gd name="T1" fmla="*/ 89814 h 1824"/>
              <a:gd name="T2" fmla="*/ 278052 w 685"/>
              <a:gd name="T3" fmla="*/ 90289 h 1824"/>
              <a:gd name="T4" fmla="*/ 308882 w 685"/>
              <a:gd name="T5" fmla="*/ 93140 h 1824"/>
              <a:gd name="T6" fmla="*/ 338548 w 685"/>
              <a:gd name="T7" fmla="*/ 100268 h 1824"/>
              <a:gd name="T8" fmla="*/ 371705 w 685"/>
              <a:gd name="T9" fmla="*/ 119039 h 1824"/>
              <a:gd name="T10" fmla="*/ 393809 w 685"/>
              <a:gd name="T11" fmla="*/ 163233 h 1824"/>
              <a:gd name="T12" fmla="*/ 397300 w 685"/>
              <a:gd name="T13" fmla="*/ 216219 h 1824"/>
              <a:gd name="T14" fmla="*/ 380430 w 685"/>
              <a:gd name="T15" fmla="*/ 259700 h 1824"/>
              <a:gd name="T16" fmla="*/ 357744 w 685"/>
              <a:gd name="T17" fmla="*/ 274432 h 1824"/>
              <a:gd name="T18" fmla="*/ 342038 w 685"/>
              <a:gd name="T19" fmla="*/ 279184 h 1824"/>
              <a:gd name="T20" fmla="*/ 324006 w 685"/>
              <a:gd name="T21" fmla="*/ 282748 h 1824"/>
              <a:gd name="T22" fmla="*/ 303646 w 685"/>
              <a:gd name="T23" fmla="*/ 285361 h 1824"/>
              <a:gd name="T24" fmla="*/ 293176 w 685"/>
              <a:gd name="T25" fmla="*/ 433388 h 1824"/>
              <a:gd name="T26" fmla="*/ 103542 w 685"/>
              <a:gd name="T27" fmla="*/ 286312 h 1824"/>
              <a:gd name="T28" fmla="*/ 72712 w 685"/>
              <a:gd name="T29" fmla="*/ 282035 h 1824"/>
              <a:gd name="T30" fmla="*/ 41882 w 685"/>
              <a:gd name="T31" fmla="*/ 274907 h 1824"/>
              <a:gd name="T32" fmla="*/ 19196 w 685"/>
              <a:gd name="T33" fmla="*/ 264927 h 1824"/>
              <a:gd name="T34" fmla="*/ 9889 w 685"/>
              <a:gd name="T35" fmla="*/ 252097 h 1824"/>
              <a:gd name="T36" fmla="*/ 7562 w 685"/>
              <a:gd name="T37" fmla="*/ 229049 h 1824"/>
              <a:gd name="T38" fmla="*/ 3490 w 685"/>
              <a:gd name="T39" fmla="*/ 203151 h 1824"/>
              <a:gd name="T40" fmla="*/ 0 w 685"/>
              <a:gd name="T41" fmla="*/ 176064 h 1824"/>
              <a:gd name="T42" fmla="*/ 4654 w 685"/>
              <a:gd name="T43" fmla="*/ 149690 h 1824"/>
              <a:gd name="T44" fmla="*/ 17451 w 685"/>
              <a:gd name="T45" fmla="*/ 126405 h 1824"/>
              <a:gd name="T46" fmla="*/ 43046 w 685"/>
              <a:gd name="T47" fmla="*/ 107159 h 1824"/>
              <a:gd name="T48" fmla="*/ 86673 w 685"/>
              <a:gd name="T49" fmla="*/ 94566 h 1824"/>
              <a:gd name="T50" fmla="*/ 151241 w 685"/>
              <a:gd name="T51" fmla="*/ 89814 h 1824"/>
              <a:gd name="T52" fmla="*/ 161130 w 685"/>
              <a:gd name="T53" fmla="*/ 89814 h 1824"/>
              <a:gd name="T54" fmla="*/ 172764 w 685"/>
              <a:gd name="T55" fmla="*/ 89814 h 1824"/>
              <a:gd name="T56" fmla="*/ 175091 w 685"/>
              <a:gd name="T57" fmla="*/ 88388 h 1824"/>
              <a:gd name="T58" fmla="*/ 176836 w 685"/>
              <a:gd name="T59" fmla="*/ 87438 h 1824"/>
              <a:gd name="T60" fmla="*/ 111104 w 685"/>
              <a:gd name="T61" fmla="*/ 67479 h 1824"/>
              <a:gd name="T62" fmla="*/ 95980 w 685"/>
              <a:gd name="T63" fmla="*/ 38016 h 1824"/>
              <a:gd name="T64" fmla="*/ 126810 w 685"/>
              <a:gd name="T65" fmla="*/ 11405 h 1824"/>
              <a:gd name="T66" fmla="*/ 201267 w 685"/>
              <a:gd name="T67" fmla="*/ 0 h 1824"/>
              <a:gd name="T68" fmla="*/ 276888 w 685"/>
              <a:gd name="T69" fmla="*/ 12355 h 1824"/>
              <a:gd name="T70" fmla="*/ 307718 w 685"/>
              <a:gd name="T71" fmla="*/ 39917 h 1824"/>
              <a:gd name="T72" fmla="*/ 290849 w 685"/>
              <a:gd name="T73" fmla="*/ 69618 h 1824"/>
              <a:gd name="T74" fmla="*/ 222790 w 685"/>
              <a:gd name="T75" fmla="*/ 87438 h 1824"/>
              <a:gd name="T76" fmla="*/ 225117 w 685"/>
              <a:gd name="T77" fmla="*/ 88864 h 1824"/>
              <a:gd name="T78" fmla="*/ 225699 w 685"/>
              <a:gd name="T79" fmla="*/ 89814 h 1824"/>
              <a:gd name="T80" fmla="*/ 225699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696" name="Text Box 8"/>
          <p:cNvSpPr txBox="1">
            <a:spLocks noChangeArrowheads="1"/>
          </p:cNvSpPr>
          <p:nvPr/>
        </p:nvSpPr>
        <p:spPr bwMode="auto">
          <a:xfrm>
            <a:off x="6156325" y="5949950"/>
            <a:ext cx="2587625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>
            <a:spAutoFit/>
          </a:bodyPr>
          <a:lstStyle>
            <a:lvl1pPr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500">
                <a:solidFill>
                  <a:prstClr val="black"/>
                </a:solidFill>
                <a:latin typeface="Tahoma" pitchFamily="34" charset="0"/>
              </a:rPr>
              <a:t>Non-communicable Diseases</a:t>
            </a:r>
          </a:p>
        </p:txBody>
      </p:sp>
      <p:sp>
        <p:nvSpPr>
          <p:cNvPr id="114697" name="Freeform 9"/>
          <p:cNvSpPr>
            <a:spLocks/>
          </p:cNvSpPr>
          <p:nvPr/>
        </p:nvSpPr>
        <p:spPr bwMode="auto">
          <a:xfrm>
            <a:off x="5795963" y="5949950"/>
            <a:ext cx="398462" cy="433388"/>
          </a:xfrm>
          <a:custGeom>
            <a:avLst/>
            <a:gdLst>
              <a:gd name="T0" fmla="*/ 243731 w 685"/>
              <a:gd name="T1" fmla="*/ 89814 h 1824"/>
              <a:gd name="T2" fmla="*/ 278051 w 685"/>
              <a:gd name="T3" fmla="*/ 90289 h 1824"/>
              <a:gd name="T4" fmla="*/ 308881 w 685"/>
              <a:gd name="T5" fmla="*/ 93140 h 1824"/>
              <a:gd name="T6" fmla="*/ 338547 w 685"/>
              <a:gd name="T7" fmla="*/ 100268 h 1824"/>
              <a:gd name="T8" fmla="*/ 371704 w 685"/>
              <a:gd name="T9" fmla="*/ 119039 h 1824"/>
              <a:gd name="T10" fmla="*/ 393808 w 685"/>
              <a:gd name="T11" fmla="*/ 163233 h 1824"/>
              <a:gd name="T12" fmla="*/ 397299 w 685"/>
              <a:gd name="T13" fmla="*/ 216219 h 1824"/>
              <a:gd name="T14" fmla="*/ 380429 w 685"/>
              <a:gd name="T15" fmla="*/ 259700 h 1824"/>
              <a:gd name="T16" fmla="*/ 357743 w 685"/>
              <a:gd name="T17" fmla="*/ 274432 h 1824"/>
              <a:gd name="T18" fmla="*/ 342037 w 685"/>
              <a:gd name="T19" fmla="*/ 279184 h 1824"/>
              <a:gd name="T20" fmla="*/ 324005 w 685"/>
              <a:gd name="T21" fmla="*/ 282748 h 1824"/>
              <a:gd name="T22" fmla="*/ 303645 w 685"/>
              <a:gd name="T23" fmla="*/ 285361 h 1824"/>
              <a:gd name="T24" fmla="*/ 293175 w 685"/>
              <a:gd name="T25" fmla="*/ 433388 h 1824"/>
              <a:gd name="T26" fmla="*/ 103542 w 685"/>
              <a:gd name="T27" fmla="*/ 286312 h 1824"/>
              <a:gd name="T28" fmla="*/ 72712 w 685"/>
              <a:gd name="T29" fmla="*/ 282035 h 1824"/>
              <a:gd name="T30" fmla="*/ 41882 w 685"/>
              <a:gd name="T31" fmla="*/ 274907 h 1824"/>
              <a:gd name="T32" fmla="*/ 19196 w 685"/>
              <a:gd name="T33" fmla="*/ 264927 h 1824"/>
              <a:gd name="T34" fmla="*/ 9889 w 685"/>
              <a:gd name="T35" fmla="*/ 252097 h 1824"/>
              <a:gd name="T36" fmla="*/ 7562 w 685"/>
              <a:gd name="T37" fmla="*/ 229049 h 1824"/>
              <a:gd name="T38" fmla="*/ 3490 w 685"/>
              <a:gd name="T39" fmla="*/ 203151 h 1824"/>
              <a:gd name="T40" fmla="*/ 0 w 685"/>
              <a:gd name="T41" fmla="*/ 176064 h 1824"/>
              <a:gd name="T42" fmla="*/ 4654 w 685"/>
              <a:gd name="T43" fmla="*/ 149690 h 1824"/>
              <a:gd name="T44" fmla="*/ 17451 w 685"/>
              <a:gd name="T45" fmla="*/ 126405 h 1824"/>
              <a:gd name="T46" fmla="*/ 43046 w 685"/>
              <a:gd name="T47" fmla="*/ 107159 h 1824"/>
              <a:gd name="T48" fmla="*/ 86673 w 685"/>
              <a:gd name="T49" fmla="*/ 94566 h 1824"/>
              <a:gd name="T50" fmla="*/ 151241 w 685"/>
              <a:gd name="T51" fmla="*/ 89814 h 1824"/>
              <a:gd name="T52" fmla="*/ 161130 w 685"/>
              <a:gd name="T53" fmla="*/ 89814 h 1824"/>
              <a:gd name="T54" fmla="*/ 172764 w 685"/>
              <a:gd name="T55" fmla="*/ 89814 h 1824"/>
              <a:gd name="T56" fmla="*/ 175091 w 685"/>
              <a:gd name="T57" fmla="*/ 88388 h 1824"/>
              <a:gd name="T58" fmla="*/ 176836 w 685"/>
              <a:gd name="T59" fmla="*/ 87438 h 1824"/>
              <a:gd name="T60" fmla="*/ 111104 w 685"/>
              <a:gd name="T61" fmla="*/ 67479 h 1824"/>
              <a:gd name="T62" fmla="*/ 95980 w 685"/>
              <a:gd name="T63" fmla="*/ 38016 h 1824"/>
              <a:gd name="T64" fmla="*/ 126810 w 685"/>
              <a:gd name="T65" fmla="*/ 11405 h 1824"/>
              <a:gd name="T66" fmla="*/ 201267 w 685"/>
              <a:gd name="T67" fmla="*/ 0 h 1824"/>
              <a:gd name="T68" fmla="*/ 276887 w 685"/>
              <a:gd name="T69" fmla="*/ 12355 h 1824"/>
              <a:gd name="T70" fmla="*/ 307717 w 685"/>
              <a:gd name="T71" fmla="*/ 39917 h 1824"/>
              <a:gd name="T72" fmla="*/ 290848 w 685"/>
              <a:gd name="T73" fmla="*/ 69618 h 1824"/>
              <a:gd name="T74" fmla="*/ 222790 w 685"/>
              <a:gd name="T75" fmla="*/ 87438 h 1824"/>
              <a:gd name="T76" fmla="*/ 225116 w 685"/>
              <a:gd name="T77" fmla="*/ 88864 h 1824"/>
              <a:gd name="T78" fmla="*/ 225698 w 685"/>
              <a:gd name="T79" fmla="*/ 89814 h 1824"/>
              <a:gd name="T80" fmla="*/ 225698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698" name="Text Box 10"/>
          <p:cNvSpPr txBox="1">
            <a:spLocks noChangeArrowheads="1"/>
          </p:cNvSpPr>
          <p:nvPr/>
        </p:nvSpPr>
        <p:spPr bwMode="auto">
          <a:xfrm>
            <a:off x="3059113" y="5949950"/>
            <a:ext cx="2808287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CC33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588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588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500">
                <a:solidFill>
                  <a:prstClr val="black"/>
                </a:solidFill>
                <a:latin typeface="Tahoma" pitchFamily="34" charset="0"/>
              </a:rPr>
              <a:t>Communicable diseases</a:t>
            </a:r>
          </a:p>
        </p:txBody>
      </p:sp>
      <p:sp>
        <p:nvSpPr>
          <p:cNvPr id="114699" name="Freeform 11"/>
          <p:cNvSpPr>
            <a:spLocks/>
          </p:cNvSpPr>
          <p:nvPr/>
        </p:nvSpPr>
        <p:spPr bwMode="auto">
          <a:xfrm>
            <a:off x="2555875" y="5949950"/>
            <a:ext cx="457200" cy="433388"/>
          </a:xfrm>
          <a:custGeom>
            <a:avLst/>
            <a:gdLst>
              <a:gd name="T0" fmla="*/ 279660 w 685"/>
              <a:gd name="T1" fmla="*/ 89814 h 1824"/>
              <a:gd name="T2" fmla="*/ 319039 w 685"/>
              <a:gd name="T3" fmla="*/ 90289 h 1824"/>
              <a:gd name="T4" fmla="*/ 354413 w 685"/>
              <a:gd name="T5" fmla="*/ 93140 h 1824"/>
              <a:gd name="T6" fmla="*/ 388453 w 685"/>
              <a:gd name="T7" fmla="*/ 100268 h 1824"/>
              <a:gd name="T8" fmla="*/ 426498 w 685"/>
              <a:gd name="T9" fmla="*/ 119039 h 1824"/>
              <a:gd name="T10" fmla="*/ 451860 w 685"/>
              <a:gd name="T11" fmla="*/ 163233 h 1824"/>
              <a:gd name="T12" fmla="*/ 455865 w 685"/>
              <a:gd name="T13" fmla="*/ 216219 h 1824"/>
              <a:gd name="T14" fmla="*/ 436509 w 685"/>
              <a:gd name="T15" fmla="*/ 259700 h 1824"/>
              <a:gd name="T16" fmla="*/ 410479 w 685"/>
              <a:gd name="T17" fmla="*/ 274432 h 1824"/>
              <a:gd name="T18" fmla="*/ 392458 w 685"/>
              <a:gd name="T19" fmla="*/ 279184 h 1824"/>
              <a:gd name="T20" fmla="*/ 371767 w 685"/>
              <a:gd name="T21" fmla="*/ 282748 h 1824"/>
              <a:gd name="T22" fmla="*/ 348406 w 685"/>
              <a:gd name="T23" fmla="*/ 285361 h 1824"/>
              <a:gd name="T24" fmla="*/ 336392 w 685"/>
              <a:gd name="T25" fmla="*/ 433388 h 1824"/>
              <a:gd name="T26" fmla="*/ 118805 w 685"/>
              <a:gd name="T27" fmla="*/ 286312 h 1824"/>
              <a:gd name="T28" fmla="*/ 83431 w 685"/>
              <a:gd name="T29" fmla="*/ 282035 h 1824"/>
              <a:gd name="T30" fmla="*/ 48056 w 685"/>
              <a:gd name="T31" fmla="*/ 274907 h 1824"/>
              <a:gd name="T32" fmla="*/ 22026 w 685"/>
              <a:gd name="T33" fmla="*/ 264927 h 1824"/>
              <a:gd name="T34" fmla="*/ 11347 w 685"/>
              <a:gd name="T35" fmla="*/ 252097 h 1824"/>
              <a:gd name="T36" fmla="*/ 8677 w 685"/>
              <a:gd name="T37" fmla="*/ 229049 h 1824"/>
              <a:gd name="T38" fmla="*/ 4005 w 685"/>
              <a:gd name="T39" fmla="*/ 203151 h 1824"/>
              <a:gd name="T40" fmla="*/ 0 w 685"/>
              <a:gd name="T41" fmla="*/ 176064 h 1824"/>
              <a:gd name="T42" fmla="*/ 5340 w 685"/>
              <a:gd name="T43" fmla="*/ 149690 h 1824"/>
              <a:gd name="T44" fmla="*/ 20023 w 685"/>
              <a:gd name="T45" fmla="*/ 126405 h 1824"/>
              <a:gd name="T46" fmla="*/ 49391 w 685"/>
              <a:gd name="T47" fmla="*/ 107159 h 1824"/>
              <a:gd name="T48" fmla="*/ 99449 w 685"/>
              <a:gd name="T49" fmla="*/ 94566 h 1824"/>
              <a:gd name="T50" fmla="*/ 173536 w 685"/>
              <a:gd name="T51" fmla="*/ 89814 h 1824"/>
              <a:gd name="T52" fmla="*/ 184882 w 685"/>
              <a:gd name="T53" fmla="*/ 89814 h 1824"/>
              <a:gd name="T54" fmla="*/ 198231 w 685"/>
              <a:gd name="T55" fmla="*/ 89814 h 1824"/>
              <a:gd name="T56" fmla="*/ 200901 w 685"/>
              <a:gd name="T57" fmla="*/ 88388 h 1824"/>
              <a:gd name="T58" fmla="*/ 202903 w 685"/>
              <a:gd name="T59" fmla="*/ 87438 h 1824"/>
              <a:gd name="T60" fmla="*/ 127482 w 685"/>
              <a:gd name="T61" fmla="*/ 67479 h 1824"/>
              <a:gd name="T62" fmla="*/ 110128 w 685"/>
              <a:gd name="T63" fmla="*/ 38016 h 1824"/>
              <a:gd name="T64" fmla="*/ 145503 w 685"/>
              <a:gd name="T65" fmla="*/ 11405 h 1824"/>
              <a:gd name="T66" fmla="*/ 230936 w 685"/>
              <a:gd name="T67" fmla="*/ 0 h 1824"/>
              <a:gd name="T68" fmla="*/ 317704 w 685"/>
              <a:gd name="T69" fmla="*/ 12355 h 1824"/>
              <a:gd name="T70" fmla="*/ 353079 w 685"/>
              <a:gd name="T71" fmla="*/ 39917 h 1824"/>
              <a:gd name="T72" fmla="*/ 333723 w 685"/>
              <a:gd name="T73" fmla="*/ 69618 h 1824"/>
              <a:gd name="T74" fmla="*/ 255632 w 685"/>
              <a:gd name="T75" fmla="*/ 87438 h 1824"/>
              <a:gd name="T76" fmla="*/ 258301 w 685"/>
              <a:gd name="T77" fmla="*/ 88864 h 1824"/>
              <a:gd name="T78" fmla="*/ 258969 w 685"/>
              <a:gd name="T79" fmla="*/ 89814 h 1824"/>
              <a:gd name="T80" fmla="*/ 258969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00" name="Freeform 12"/>
          <p:cNvSpPr>
            <a:spLocks/>
          </p:cNvSpPr>
          <p:nvPr/>
        </p:nvSpPr>
        <p:spPr bwMode="auto">
          <a:xfrm>
            <a:off x="5970588" y="1804988"/>
            <a:ext cx="808037" cy="3625850"/>
          </a:xfrm>
          <a:custGeom>
            <a:avLst/>
            <a:gdLst>
              <a:gd name="T0" fmla="*/ 494259 w 685"/>
              <a:gd name="T1" fmla="*/ 751410 h 1824"/>
              <a:gd name="T2" fmla="*/ 563856 w 685"/>
              <a:gd name="T3" fmla="*/ 755385 h 1824"/>
              <a:gd name="T4" fmla="*/ 626376 w 685"/>
              <a:gd name="T5" fmla="*/ 779240 h 1824"/>
              <a:gd name="T6" fmla="*/ 686537 w 685"/>
              <a:gd name="T7" fmla="*/ 838875 h 1824"/>
              <a:gd name="T8" fmla="*/ 753775 w 685"/>
              <a:gd name="T9" fmla="*/ 995916 h 1824"/>
              <a:gd name="T10" fmla="*/ 798600 w 685"/>
              <a:gd name="T11" fmla="*/ 1365657 h 1824"/>
              <a:gd name="T12" fmla="*/ 805678 w 685"/>
              <a:gd name="T13" fmla="*/ 1808949 h 1824"/>
              <a:gd name="T14" fmla="*/ 771469 w 685"/>
              <a:gd name="T15" fmla="*/ 2172727 h 1824"/>
              <a:gd name="T16" fmla="*/ 725464 w 685"/>
              <a:gd name="T17" fmla="*/ 2295974 h 1824"/>
              <a:gd name="T18" fmla="*/ 693614 w 685"/>
              <a:gd name="T19" fmla="*/ 2335731 h 1824"/>
              <a:gd name="T20" fmla="*/ 657046 w 685"/>
              <a:gd name="T21" fmla="*/ 2365549 h 1824"/>
              <a:gd name="T22" fmla="*/ 615760 w 685"/>
              <a:gd name="T23" fmla="*/ 2387415 h 1824"/>
              <a:gd name="T24" fmla="*/ 594526 w 685"/>
              <a:gd name="T25" fmla="*/ 3625850 h 1824"/>
              <a:gd name="T26" fmla="*/ 209972 w 685"/>
              <a:gd name="T27" fmla="*/ 2395367 h 1824"/>
              <a:gd name="T28" fmla="*/ 147452 w 685"/>
              <a:gd name="T29" fmla="*/ 2359585 h 1824"/>
              <a:gd name="T30" fmla="*/ 84932 w 685"/>
              <a:gd name="T31" fmla="*/ 2299950 h 1824"/>
              <a:gd name="T32" fmla="*/ 38927 w 685"/>
              <a:gd name="T33" fmla="*/ 2216460 h 1824"/>
              <a:gd name="T34" fmla="*/ 20053 w 685"/>
              <a:gd name="T35" fmla="*/ 2109116 h 1824"/>
              <a:gd name="T36" fmla="*/ 15335 w 685"/>
              <a:gd name="T37" fmla="*/ 1916294 h 1824"/>
              <a:gd name="T38" fmla="*/ 7078 w 685"/>
              <a:gd name="T39" fmla="*/ 1699617 h 1824"/>
              <a:gd name="T40" fmla="*/ 0 w 685"/>
              <a:gd name="T41" fmla="*/ 1473002 h 1824"/>
              <a:gd name="T42" fmla="*/ 9437 w 685"/>
              <a:gd name="T43" fmla="*/ 1252350 h 1824"/>
              <a:gd name="T44" fmla="*/ 35388 w 685"/>
              <a:gd name="T45" fmla="*/ 1057540 h 1824"/>
              <a:gd name="T46" fmla="*/ 87292 w 685"/>
              <a:gd name="T47" fmla="*/ 896523 h 1824"/>
              <a:gd name="T48" fmla="*/ 175763 w 685"/>
              <a:gd name="T49" fmla="*/ 791167 h 1824"/>
              <a:gd name="T50" fmla="*/ 306700 w 685"/>
              <a:gd name="T51" fmla="*/ 751410 h 1824"/>
              <a:gd name="T52" fmla="*/ 326754 w 685"/>
              <a:gd name="T53" fmla="*/ 751410 h 1824"/>
              <a:gd name="T54" fmla="*/ 350346 w 685"/>
              <a:gd name="T55" fmla="*/ 751410 h 1824"/>
              <a:gd name="T56" fmla="*/ 355064 w 685"/>
              <a:gd name="T57" fmla="*/ 739483 h 1824"/>
              <a:gd name="T58" fmla="*/ 358603 w 685"/>
              <a:gd name="T59" fmla="*/ 731531 h 1824"/>
              <a:gd name="T60" fmla="*/ 225307 w 685"/>
              <a:gd name="T61" fmla="*/ 564551 h 1824"/>
              <a:gd name="T62" fmla="*/ 194637 w 685"/>
              <a:gd name="T63" fmla="*/ 318057 h 1824"/>
              <a:gd name="T64" fmla="*/ 257156 w 685"/>
              <a:gd name="T65" fmla="*/ 95417 h 1824"/>
              <a:gd name="T66" fmla="*/ 408147 w 685"/>
              <a:gd name="T67" fmla="*/ 0 h 1824"/>
              <a:gd name="T68" fmla="*/ 561497 w 685"/>
              <a:gd name="T69" fmla="*/ 103369 h 1824"/>
              <a:gd name="T70" fmla="*/ 624017 w 685"/>
              <a:gd name="T71" fmla="*/ 333960 h 1824"/>
              <a:gd name="T72" fmla="*/ 589808 w 685"/>
              <a:gd name="T73" fmla="*/ 582442 h 1824"/>
              <a:gd name="T74" fmla="*/ 451793 w 685"/>
              <a:gd name="T75" fmla="*/ 731531 h 1824"/>
              <a:gd name="T76" fmla="*/ 456511 w 685"/>
              <a:gd name="T77" fmla="*/ 743458 h 1824"/>
              <a:gd name="T78" fmla="*/ 457691 w 685"/>
              <a:gd name="T79" fmla="*/ 751410 h 1824"/>
              <a:gd name="T80" fmla="*/ 457691 w 685"/>
              <a:gd name="T81" fmla="*/ 751410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01" name="Freeform 13"/>
          <p:cNvSpPr>
            <a:spLocks/>
          </p:cNvSpPr>
          <p:nvPr/>
        </p:nvSpPr>
        <p:spPr bwMode="auto">
          <a:xfrm>
            <a:off x="7172325" y="1516063"/>
            <a:ext cx="808038" cy="3898900"/>
          </a:xfrm>
          <a:custGeom>
            <a:avLst/>
            <a:gdLst>
              <a:gd name="T0" fmla="*/ 494260 w 685"/>
              <a:gd name="T1" fmla="*/ 807996 h 1824"/>
              <a:gd name="T2" fmla="*/ 563857 w 685"/>
              <a:gd name="T3" fmla="*/ 812271 h 1824"/>
              <a:gd name="T4" fmla="*/ 626377 w 685"/>
              <a:gd name="T5" fmla="*/ 837921 h 1824"/>
              <a:gd name="T6" fmla="*/ 686537 w 685"/>
              <a:gd name="T7" fmla="*/ 902048 h 1824"/>
              <a:gd name="T8" fmla="*/ 753776 w 685"/>
              <a:gd name="T9" fmla="*/ 1070915 h 1824"/>
              <a:gd name="T10" fmla="*/ 798601 w 685"/>
              <a:gd name="T11" fmla="*/ 1468500 h 1824"/>
              <a:gd name="T12" fmla="*/ 805679 w 685"/>
              <a:gd name="T13" fmla="*/ 1945175 h 1824"/>
              <a:gd name="T14" fmla="*/ 771470 w 685"/>
              <a:gd name="T15" fmla="*/ 2336347 h 1824"/>
              <a:gd name="T16" fmla="*/ 725465 w 685"/>
              <a:gd name="T17" fmla="*/ 2468876 h 1824"/>
              <a:gd name="T18" fmla="*/ 693615 w 685"/>
              <a:gd name="T19" fmla="*/ 2511627 h 1824"/>
              <a:gd name="T20" fmla="*/ 657047 w 685"/>
              <a:gd name="T21" fmla="*/ 2543690 h 1824"/>
              <a:gd name="T22" fmla="*/ 615760 w 685"/>
              <a:gd name="T23" fmla="*/ 2567203 h 1824"/>
              <a:gd name="T24" fmla="*/ 594527 w 685"/>
              <a:gd name="T25" fmla="*/ 3898900 h 1824"/>
              <a:gd name="T26" fmla="*/ 209972 w 685"/>
              <a:gd name="T27" fmla="*/ 2575754 h 1824"/>
              <a:gd name="T28" fmla="*/ 147452 w 685"/>
              <a:gd name="T29" fmla="*/ 2537278 h 1824"/>
              <a:gd name="T30" fmla="*/ 84932 w 685"/>
              <a:gd name="T31" fmla="*/ 2473151 h 1824"/>
              <a:gd name="T32" fmla="*/ 38927 w 685"/>
              <a:gd name="T33" fmla="*/ 2383374 h 1824"/>
              <a:gd name="T34" fmla="*/ 20053 w 685"/>
              <a:gd name="T35" fmla="*/ 2267946 h 1824"/>
              <a:gd name="T36" fmla="*/ 15335 w 685"/>
              <a:gd name="T37" fmla="*/ 2060603 h 1824"/>
              <a:gd name="T38" fmla="*/ 7078 w 685"/>
              <a:gd name="T39" fmla="*/ 1827609 h 1824"/>
              <a:gd name="T40" fmla="*/ 0 w 685"/>
              <a:gd name="T41" fmla="*/ 1583928 h 1824"/>
              <a:gd name="T42" fmla="*/ 9437 w 685"/>
              <a:gd name="T43" fmla="*/ 1346660 h 1824"/>
              <a:gd name="T44" fmla="*/ 35389 w 685"/>
              <a:gd name="T45" fmla="*/ 1137179 h 1824"/>
              <a:gd name="T46" fmla="*/ 87292 w 685"/>
              <a:gd name="T47" fmla="*/ 964037 h 1824"/>
              <a:gd name="T48" fmla="*/ 175763 w 685"/>
              <a:gd name="T49" fmla="*/ 850747 h 1824"/>
              <a:gd name="T50" fmla="*/ 306701 w 685"/>
              <a:gd name="T51" fmla="*/ 807996 h 1824"/>
              <a:gd name="T52" fmla="*/ 326754 w 685"/>
              <a:gd name="T53" fmla="*/ 807996 h 1824"/>
              <a:gd name="T54" fmla="*/ 350346 w 685"/>
              <a:gd name="T55" fmla="*/ 807996 h 1824"/>
              <a:gd name="T56" fmla="*/ 355065 w 685"/>
              <a:gd name="T57" fmla="*/ 795170 h 1824"/>
              <a:gd name="T58" fmla="*/ 358604 w 685"/>
              <a:gd name="T59" fmla="*/ 786620 h 1824"/>
              <a:gd name="T60" fmla="*/ 225307 w 685"/>
              <a:gd name="T61" fmla="*/ 607066 h 1824"/>
              <a:gd name="T62" fmla="*/ 194637 w 685"/>
              <a:gd name="T63" fmla="*/ 342009 h 1824"/>
              <a:gd name="T64" fmla="*/ 257157 w 685"/>
              <a:gd name="T65" fmla="*/ 102603 h 1824"/>
              <a:gd name="T66" fmla="*/ 408148 w 685"/>
              <a:gd name="T67" fmla="*/ 0 h 1824"/>
              <a:gd name="T68" fmla="*/ 561498 w 685"/>
              <a:gd name="T69" fmla="*/ 111153 h 1824"/>
              <a:gd name="T70" fmla="*/ 624018 w 685"/>
              <a:gd name="T71" fmla="*/ 359109 h 1824"/>
              <a:gd name="T72" fmla="*/ 589809 w 685"/>
              <a:gd name="T73" fmla="*/ 626304 h 1824"/>
              <a:gd name="T74" fmla="*/ 451794 w 685"/>
              <a:gd name="T75" fmla="*/ 786620 h 1824"/>
              <a:gd name="T76" fmla="*/ 456512 w 685"/>
              <a:gd name="T77" fmla="*/ 799446 h 1824"/>
              <a:gd name="T78" fmla="*/ 457692 w 685"/>
              <a:gd name="T79" fmla="*/ 807996 h 1824"/>
              <a:gd name="T80" fmla="*/ 457692 w 685"/>
              <a:gd name="T81" fmla="*/ 807996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02" name="Freeform 14"/>
          <p:cNvSpPr>
            <a:spLocks/>
          </p:cNvSpPr>
          <p:nvPr/>
        </p:nvSpPr>
        <p:spPr bwMode="auto">
          <a:xfrm>
            <a:off x="1155700" y="2001838"/>
            <a:ext cx="760413" cy="3413125"/>
          </a:xfrm>
          <a:custGeom>
            <a:avLst/>
            <a:gdLst>
              <a:gd name="T0" fmla="*/ 465129 w 685"/>
              <a:gd name="T1" fmla="*/ 707325 h 1824"/>
              <a:gd name="T2" fmla="*/ 530624 w 685"/>
              <a:gd name="T3" fmla="*/ 711068 h 1824"/>
              <a:gd name="T4" fmla="*/ 589459 w 685"/>
              <a:gd name="T5" fmla="*/ 733522 h 1824"/>
              <a:gd name="T6" fmla="*/ 646074 w 685"/>
              <a:gd name="T7" fmla="*/ 789659 h 1824"/>
              <a:gd name="T8" fmla="*/ 709349 w 685"/>
              <a:gd name="T9" fmla="*/ 937487 h 1824"/>
              <a:gd name="T10" fmla="*/ 751532 w 685"/>
              <a:gd name="T11" fmla="*/ 1285536 h 1824"/>
              <a:gd name="T12" fmla="*/ 758193 w 685"/>
              <a:gd name="T13" fmla="*/ 1702820 h 1824"/>
              <a:gd name="T14" fmla="*/ 726000 w 685"/>
              <a:gd name="T15" fmla="*/ 2045255 h 1824"/>
              <a:gd name="T16" fmla="*/ 682707 w 685"/>
              <a:gd name="T17" fmla="*/ 2161272 h 1824"/>
              <a:gd name="T18" fmla="*/ 652734 w 685"/>
              <a:gd name="T19" fmla="*/ 2198696 h 1824"/>
              <a:gd name="T20" fmla="*/ 618321 w 685"/>
              <a:gd name="T21" fmla="*/ 2226765 h 1824"/>
              <a:gd name="T22" fmla="*/ 579468 w 685"/>
              <a:gd name="T23" fmla="*/ 2247348 h 1824"/>
              <a:gd name="T24" fmla="*/ 559486 w 685"/>
              <a:gd name="T25" fmla="*/ 3413125 h 1824"/>
              <a:gd name="T26" fmla="*/ 197596 w 685"/>
              <a:gd name="T27" fmla="*/ 2254833 h 1824"/>
              <a:gd name="T28" fmla="*/ 138761 w 685"/>
              <a:gd name="T29" fmla="*/ 2221151 h 1824"/>
              <a:gd name="T30" fmla="*/ 79927 w 685"/>
              <a:gd name="T31" fmla="*/ 2165014 h 1824"/>
              <a:gd name="T32" fmla="*/ 36633 w 685"/>
              <a:gd name="T33" fmla="*/ 2086422 h 1824"/>
              <a:gd name="T34" fmla="*/ 18872 w 685"/>
              <a:gd name="T35" fmla="*/ 1985376 h 1824"/>
              <a:gd name="T36" fmla="*/ 14431 w 685"/>
              <a:gd name="T37" fmla="*/ 1803867 h 1824"/>
              <a:gd name="T38" fmla="*/ 6661 w 685"/>
              <a:gd name="T39" fmla="*/ 1599902 h 1824"/>
              <a:gd name="T40" fmla="*/ 0 w 685"/>
              <a:gd name="T41" fmla="*/ 1386582 h 1824"/>
              <a:gd name="T42" fmla="*/ 8881 w 685"/>
              <a:gd name="T43" fmla="*/ 1178875 h 1824"/>
              <a:gd name="T44" fmla="*/ 33303 w 685"/>
              <a:gd name="T45" fmla="*/ 995495 h 1824"/>
              <a:gd name="T46" fmla="*/ 82147 w 685"/>
              <a:gd name="T47" fmla="*/ 843925 h 1824"/>
              <a:gd name="T48" fmla="*/ 165404 w 685"/>
              <a:gd name="T49" fmla="*/ 744750 h 1824"/>
              <a:gd name="T50" fmla="*/ 288624 w 685"/>
              <a:gd name="T51" fmla="*/ 707325 h 1824"/>
              <a:gd name="T52" fmla="*/ 307495 w 685"/>
              <a:gd name="T53" fmla="*/ 707325 h 1824"/>
              <a:gd name="T54" fmla="*/ 329697 w 685"/>
              <a:gd name="T55" fmla="*/ 707325 h 1824"/>
              <a:gd name="T56" fmla="*/ 334138 w 685"/>
              <a:gd name="T57" fmla="*/ 696098 h 1824"/>
              <a:gd name="T58" fmla="*/ 337468 w 685"/>
              <a:gd name="T59" fmla="*/ 688613 h 1824"/>
              <a:gd name="T60" fmla="*/ 212028 w 685"/>
              <a:gd name="T61" fmla="*/ 531430 h 1824"/>
              <a:gd name="T62" fmla="*/ 183165 w 685"/>
              <a:gd name="T63" fmla="*/ 299397 h 1824"/>
              <a:gd name="T64" fmla="*/ 242000 w 685"/>
              <a:gd name="T65" fmla="*/ 89819 h 1824"/>
              <a:gd name="T66" fmla="*/ 384092 w 685"/>
              <a:gd name="T67" fmla="*/ 0 h 1824"/>
              <a:gd name="T68" fmla="*/ 528404 w 685"/>
              <a:gd name="T69" fmla="*/ 97304 h 1824"/>
              <a:gd name="T70" fmla="*/ 587239 w 685"/>
              <a:gd name="T71" fmla="*/ 314367 h 1824"/>
              <a:gd name="T72" fmla="*/ 555046 w 685"/>
              <a:gd name="T73" fmla="*/ 548271 h 1824"/>
              <a:gd name="T74" fmla="*/ 425165 w 685"/>
              <a:gd name="T75" fmla="*/ 688613 h 1824"/>
              <a:gd name="T76" fmla="*/ 429606 w 685"/>
              <a:gd name="T77" fmla="*/ 699840 h 1824"/>
              <a:gd name="T78" fmla="*/ 430716 w 685"/>
              <a:gd name="T79" fmla="*/ 707325 h 1824"/>
              <a:gd name="T80" fmla="*/ 430716 w 685"/>
              <a:gd name="T81" fmla="*/ 70732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827088" y="5445125"/>
            <a:ext cx="989012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AFRICA</a:t>
            </a:r>
          </a:p>
        </p:txBody>
      </p:sp>
      <p:sp>
        <p:nvSpPr>
          <p:cNvPr id="27664" name="Text Box 16"/>
          <p:cNvSpPr txBox="1">
            <a:spLocks noChangeArrowheads="1"/>
          </p:cNvSpPr>
          <p:nvPr/>
        </p:nvSpPr>
        <p:spPr bwMode="auto">
          <a:xfrm>
            <a:off x="1763713" y="5445125"/>
            <a:ext cx="1512887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400" b="1">
                <a:solidFill>
                  <a:prstClr val="black"/>
                </a:solidFill>
                <a:latin typeface="Arial" charset="0"/>
              </a:rPr>
              <a:t>   Eastern</a:t>
            </a:r>
          </a:p>
          <a:p>
            <a:r>
              <a:rPr lang="en-GB" sz="1400" b="1">
                <a:solidFill>
                  <a:prstClr val="black"/>
                </a:solidFill>
                <a:latin typeface="Arial" charset="0"/>
              </a:rPr>
              <a:t>Mediterranean</a:t>
            </a:r>
          </a:p>
        </p:txBody>
      </p:sp>
      <p:sp>
        <p:nvSpPr>
          <p:cNvPr id="27665" name="Text Box 17"/>
          <p:cNvSpPr txBox="1">
            <a:spLocks noChangeArrowheads="1"/>
          </p:cNvSpPr>
          <p:nvPr/>
        </p:nvSpPr>
        <p:spPr bwMode="auto">
          <a:xfrm>
            <a:off x="7092950" y="5445125"/>
            <a:ext cx="1087438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EUROPE</a:t>
            </a:r>
          </a:p>
        </p:txBody>
      </p:sp>
      <p:sp>
        <p:nvSpPr>
          <p:cNvPr id="27666" name="Text Box 18"/>
          <p:cNvSpPr txBox="1">
            <a:spLocks noChangeArrowheads="1"/>
          </p:cNvSpPr>
          <p:nvPr/>
        </p:nvSpPr>
        <p:spPr bwMode="auto">
          <a:xfrm>
            <a:off x="3203575" y="5445125"/>
            <a:ext cx="1050925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SE-ASIA</a:t>
            </a:r>
          </a:p>
        </p:txBody>
      </p:sp>
      <p:sp>
        <p:nvSpPr>
          <p:cNvPr id="27667" name="Text Box 19"/>
          <p:cNvSpPr txBox="1">
            <a:spLocks noChangeArrowheads="1"/>
          </p:cNvSpPr>
          <p:nvPr/>
        </p:nvSpPr>
        <p:spPr bwMode="auto">
          <a:xfrm>
            <a:off x="4356100" y="5445125"/>
            <a:ext cx="1301750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W.PACIFIC</a:t>
            </a:r>
          </a:p>
        </p:txBody>
      </p:sp>
      <p:sp>
        <p:nvSpPr>
          <p:cNvPr id="27668" name="Text Box 20"/>
          <p:cNvSpPr txBox="1">
            <a:spLocks noChangeArrowheads="1"/>
          </p:cNvSpPr>
          <p:nvPr/>
        </p:nvSpPr>
        <p:spPr bwMode="auto">
          <a:xfrm>
            <a:off x="5651500" y="5445125"/>
            <a:ext cx="1325563" cy="347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700" b="1">
                <a:solidFill>
                  <a:prstClr val="black"/>
                </a:solidFill>
                <a:latin typeface="Arial" charset="0"/>
              </a:rPr>
              <a:t>AMERICAS</a:t>
            </a:r>
          </a:p>
        </p:txBody>
      </p:sp>
      <p:sp>
        <p:nvSpPr>
          <p:cNvPr id="27669" name="Line 21"/>
          <p:cNvSpPr>
            <a:spLocks noChangeShapeType="1"/>
          </p:cNvSpPr>
          <p:nvPr/>
        </p:nvSpPr>
        <p:spPr bwMode="auto">
          <a:xfrm flipH="1">
            <a:off x="654050" y="5414963"/>
            <a:ext cx="75660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70" name="Line 22"/>
          <p:cNvSpPr>
            <a:spLocks noChangeShapeType="1"/>
          </p:cNvSpPr>
          <p:nvPr/>
        </p:nvSpPr>
        <p:spPr bwMode="auto">
          <a:xfrm flipV="1">
            <a:off x="885825" y="1222375"/>
            <a:ext cx="0" cy="4187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71" name="Text Box 23"/>
          <p:cNvSpPr txBox="1">
            <a:spLocks noChangeArrowheads="1"/>
          </p:cNvSpPr>
          <p:nvPr/>
        </p:nvSpPr>
        <p:spPr bwMode="auto">
          <a:xfrm>
            <a:off x="447675" y="4010025"/>
            <a:ext cx="517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25</a:t>
            </a:r>
          </a:p>
        </p:txBody>
      </p:sp>
      <p:sp>
        <p:nvSpPr>
          <p:cNvPr id="27672" name="Text Box 24"/>
          <p:cNvSpPr txBox="1">
            <a:spLocks noChangeArrowheads="1"/>
          </p:cNvSpPr>
          <p:nvPr/>
        </p:nvSpPr>
        <p:spPr bwMode="auto">
          <a:xfrm>
            <a:off x="468313" y="2782888"/>
            <a:ext cx="517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50</a:t>
            </a:r>
          </a:p>
        </p:txBody>
      </p:sp>
      <p:sp>
        <p:nvSpPr>
          <p:cNvPr id="27673" name="Text Box 25"/>
          <p:cNvSpPr txBox="1">
            <a:spLocks noChangeArrowheads="1"/>
          </p:cNvSpPr>
          <p:nvPr/>
        </p:nvSpPr>
        <p:spPr bwMode="auto">
          <a:xfrm>
            <a:off x="468313" y="1628775"/>
            <a:ext cx="517525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75</a:t>
            </a:r>
          </a:p>
        </p:txBody>
      </p:sp>
      <p:sp>
        <p:nvSpPr>
          <p:cNvPr id="27674" name="Text Box 26"/>
          <p:cNvSpPr txBox="1">
            <a:spLocks noChangeArrowheads="1"/>
          </p:cNvSpPr>
          <p:nvPr/>
        </p:nvSpPr>
        <p:spPr bwMode="auto">
          <a:xfrm>
            <a:off x="447675" y="1192213"/>
            <a:ext cx="452438" cy="37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456" tIns="43727" rIns="87456" bIns="43727">
            <a:spAutoFit/>
          </a:bodyPr>
          <a:lstStyle>
            <a:lvl1pPr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874713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8747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GB" sz="1900" b="1">
                <a:solidFill>
                  <a:prstClr val="black"/>
                </a:solidFill>
                <a:latin typeface="Arial" charset="0"/>
              </a:rPr>
              <a:t>%</a:t>
            </a:r>
          </a:p>
        </p:txBody>
      </p:sp>
      <p:sp>
        <p:nvSpPr>
          <p:cNvPr id="27675" name="Freeform 27"/>
          <p:cNvSpPr>
            <a:spLocks/>
          </p:cNvSpPr>
          <p:nvPr/>
        </p:nvSpPr>
        <p:spPr bwMode="auto">
          <a:xfrm>
            <a:off x="6969125" y="5053013"/>
            <a:ext cx="809625" cy="361950"/>
          </a:xfrm>
          <a:custGeom>
            <a:avLst/>
            <a:gdLst>
              <a:gd name="T0" fmla="*/ 495230 w 685"/>
              <a:gd name="T1" fmla="*/ 75009 h 1824"/>
              <a:gd name="T2" fmla="*/ 564965 w 685"/>
              <a:gd name="T3" fmla="*/ 75406 h 1824"/>
              <a:gd name="T4" fmla="*/ 627607 w 685"/>
              <a:gd name="T5" fmla="*/ 77788 h 1824"/>
              <a:gd name="T6" fmla="*/ 687886 w 685"/>
              <a:gd name="T7" fmla="*/ 83741 h 1824"/>
              <a:gd name="T8" fmla="*/ 755256 w 685"/>
              <a:gd name="T9" fmla="*/ 99417 h 1824"/>
              <a:gd name="T10" fmla="*/ 800170 w 685"/>
              <a:gd name="T11" fmla="*/ 136327 h 1824"/>
              <a:gd name="T12" fmla="*/ 807261 w 685"/>
              <a:gd name="T13" fmla="*/ 180578 h 1824"/>
              <a:gd name="T14" fmla="*/ 772985 w 685"/>
              <a:gd name="T15" fmla="*/ 216892 h 1824"/>
              <a:gd name="T16" fmla="*/ 726890 w 685"/>
              <a:gd name="T17" fmla="*/ 229195 h 1824"/>
              <a:gd name="T18" fmla="*/ 694977 w 685"/>
              <a:gd name="T19" fmla="*/ 233164 h 1824"/>
              <a:gd name="T20" fmla="*/ 658337 w 685"/>
              <a:gd name="T21" fmla="*/ 236141 h 1824"/>
              <a:gd name="T22" fmla="*/ 616970 w 685"/>
              <a:gd name="T23" fmla="*/ 238323 h 1824"/>
              <a:gd name="T24" fmla="*/ 595695 w 685"/>
              <a:gd name="T25" fmla="*/ 361950 h 1824"/>
              <a:gd name="T26" fmla="*/ 210384 w 685"/>
              <a:gd name="T27" fmla="*/ 239117 h 1824"/>
              <a:gd name="T28" fmla="*/ 147742 w 685"/>
              <a:gd name="T29" fmla="*/ 235545 h 1824"/>
              <a:gd name="T30" fmla="*/ 85099 w 685"/>
              <a:gd name="T31" fmla="*/ 229592 h 1824"/>
              <a:gd name="T32" fmla="*/ 39004 w 685"/>
              <a:gd name="T33" fmla="*/ 221258 h 1824"/>
              <a:gd name="T34" fmla="*/ 20093 w 685"/>
              <a:gd name="T35" fmla="*/ 210542 h 1824"/>
              <a:gd name="T36" fmla="*/ 15365 w 685"/>
              <a:gd name="T37" fmla="*/ 191294 h 1824"/>
              <a:gd name="T38" fmla="*/ 7092 w 685"/>
              <a:gd name="T39" fmla="*/ 169664 h 1824"/>
              <a:gd name="T40" fmla="*/ 0 w 685"/>
              <a:gd name="T41" fmla="*/ 147042 h 1824"/>
              <a:gd name="T42" fmla="*/ 9455 w 685"/>
              <a:gd name="T43" fmla="*/ 125016 h 1824"/>
              <a:gd name="T44" fmla="*/ 35458 w 685"/>
              <a:gd name="T45" fmla="*/ 105569 h 1824"/>
              <a:gd name="T46" fmla="*/ 87463 w 685"/>
              <a:gd name="T47" fmla="*/ 89495 h 1824"/>
              <a:gd name="T48" fmla="*/ 176108 w 685"/>
              <a:gd name="T49" fmla="*/ 78978 h 1824"/>
              <a:gd name="T50" fmla="*/ 307303 w 685"/>
              <a:gd name="T51" fmla="*/ 75009 h 1824"/>
              <a:gd name="T52" fmla="*/ 327396 w 685"/>
              <a:gd name="T53" fmla="*/ 75009 h 1824"/>
              <a:gd name="T54" fmla="*/ 351034 w 685"/>
              <a:gd name="T55" fmla="*/ 75009 h 1824"/>
              <a:gd name="T56" fmla="*/ 355762 w 685"/>
              <a:gd name="T57" fmla="*/ 73819 h 1824"/>
              <a:gd name="T58" fmla="*/ 359308 w 685"/>
              <a:gd name="T59" fmla="*/ 73025 h 1824"/>
              <a:gd name="T60" fmla="*/ 225749 w 685"/>
              <a:gd name="T61" fmla="*/ 56356 h 1824"/>
              <a:gd name="T62" fmla="*/ 195019 w 685"/>
              <a:gd name="T63" fmla="*/ 31750 h 1824"/>
              <a:gd name="T64" fmla="*/ 257662 w 685"/>
              <a:gd name="T65" fmla="*/ 9525 h 1824"/>
              <a:gd name="T66" fmla="*/ 408949 w 685"/>
              <a:gd name="T67" fmla="*/ 0 h 1824"/>
              <a:gd name="T68" fmla="*/ 562601 w 685"/>
              <a:gd name="T69" fmla="*/ 10319 h 1824"/>
              <a:gd name="T70" fmla="*/ 625243 w 685"/>
              <a:gd name="T71" fmla="*/ 33338 h 1824"/>
              <a:gd name="T72" fmla="*/ 590967 w 685"/>
              <a:gd name="T73" fmla="*/ 58142 h 1824"/>
              <a:gd name="T74" fmla="*/ 452681 w 685"/>
              <a:gd name="T75" fmla="*/ 73025 h 1824"/>
              <a:gd name="T76" fmla="*/ 457409 w 685"/>
              <a:gd name="T77" fmla="*/ 74216 h 1824"/>
              <a:gd name="T78" fmla="*/ 458591 w 685"/>
              <a:gd name="T79" fmla="*/ 75009 h 1824"/>
              <a:gd name="T80" fmla="*/ 458591 w 685"/>
              <a:gd name="T81" fmla="*/ 75009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6" name="Freeform 28"/>
          <p:cNvSpPr>
            <a:spLocks/>
          </p:cNvSpPr>
          <p:nvPr/>
        </p:nvSpPr>
        <p:spPr bwMode="auto">
          <a:xfrm>
            <a:off x="904875" y="4362450"/>
            <a:ext cx="809625" cy="1052513"/>
          </a:xfrm>
          <a:custGeom>
            <a:avLst/>
            <a:gdLst>
              <a:gd name="T0" fmla="*/ 495230 w 685"/>
              <a:gd name="T1" fmla="*/ 218119 h 1824"/>
              <a:gd name="T2" fmla="*/ 564965 w 685"/>
              <a:gd name="T3" fmla="*/ 219274 h 1824"/>
              <a:gd name="T4" fmla="*/ 627607 w 685"/>
              <a:gd name="T5" fmla="*/ 226198 h 1824"/>
              <a:gd name="T6" fmla="*/ 687886 w 685"/>
              <a:gd name="T7" fmla="*/ 243509 h 1824"/>
              <a:gd name="T8" fmla="*/ 755256 w 685"/>
              <a:gd name="T9" fmla="*/ 289095 h 1824"/>
              <a:gd name="T10" fmla="*/ 800170 w 685"/>
              <a:gd name="T11" fmla="*/ 396423 h 1824"/>
              <a:gd name="T12" fmla="*/ 807261 w 685"/>
              <a:gd name="T13" fmla="*/ 525102 h 1824"/>
              <a:gd name="T14" fmla="*/ 772985 w 685"/>
              <a:gd name="T15" fmla="*/ 630700 h 1824"/>
              <a:gd name="T16" fmla="*/ 726890 w 685"/>
              <a:gd name="T17" fmla="*/ 666476 h 1824"/>
              <a:gd name="T18" fmla="*/ 694977 w 685"/>
              <a:gd name="T19" fmla="*/ 678017 h 1824"/>
              <a:gd name="T20" fmla="*/ 658337 w 685"/>
              <a:gd name="T21" fmla="*/ 686672 h 1824"/>
              <a:gd name="T22" fmla="*/ 616970 w 685"/>
              <a:gd name="T23" fmla="*/ 693020 h 1824"/>
              <a:gd name="T24" fmla="*/ 595695 w 685"/>
              <a:gd name="T25" fmla="*/ 1052513 h 1824"/>
              <a:gd name="T26" fmla="*/ 210384 w 685"/>
              <a:gd name="T27" fmla="*/ 695328 h 1824"/>
              <a:gd name="T28" fmla="*/ 147742 w 685"/>
              <a:gd name="T29" fmla="*/ 684941 h 1824"/>
              <a:gd name="T30" fmla="*/ 85099 w 685"/>
              <a:gd name="T31" fmla="*/ 667630 h 1824"/>
              <a:gd name="T32" fmla="*/ 39004 w 685"/>
              <a:gd name="T33" fmla="*/ 643395 h 1824"/>
              <a:gd name="T34" fmla="*/ 20093 w 685"/>
              <a:gd name="T35" fmla="*/ 612235 h 1824"/>
              <a:gd name="T36" fmla="*/ 15365 w 685"/>
              <a:gd name="T37" fmla="*/ 556262 h 1824"/>
              <a:gd name="T38" fmla="*/ 7092 w 685"/>
              <a:gd name="T39" fmla="*/ 493365 h 1824"/>
              <a:gd name="T40" fmla="*/ 0 w 685"/>
              <a:gd name="T41" fmla="*/ 427583 h 1824"/>
              <a:gd name="T42" fmla="*/ 9455 w 685"/>
              <a:gd name="T43" fmla="*/ 363532 h 1824"/>
              <a:gd name="T44" fmla="*/ 35458 w 685"/>
              <a:gd name="T45" fmla="*/ 306983 h 1824"/>
              <a:gd name="T46" fmla="*/ 87463 w 685"/>
              <a:gd name="T47" fmla="*/ 260243 h 1824"/>
              <a:gd name="T48" fmla="*/ 176108 w 685"/>
              <a:gd name="T49" fmla="*/ 229660 h 1824"/>
              <a:gd name="T50" fmla="*/ 307303 w 685"/>
              <a:gd name="T51" fmla="*/ 218119 h 1824"/>
              <a:gd name="T52" fmla="*/ 327396 w 685"/>
              <a:gd name="T53" fmla="*/ 218119 h 1824"/>
              <a:gd name="T54" fmla="*/ 351034 w 685"/>
              <a:gd name="T55" fmla="*/ 218119 h 1824"/>
              <a:gd name="T56" fmla="*/ 355762 w 685"/>
              <a:gd name="T57" fmla="*/ 214657 h 1824"/>
              <a:gd name="T58" fmla="*/ 359308 w 685"/>
              <a:gd name="T59" fmla="*/ 212349 h 1824"/>
              <a:gd name="T60" fmla="*/ 225749 w 685"/>
              <a:gd name="T61" fmla="*/ 163878 h 1824"/>
              <a:gd name="T62" fmla="*/ 195019 w 685"/>
              <a:gd name="T63" fmla="*/ 92326 h 1824"/>
              <a:gd name="T64" fmla="*/ 257662 w 685"/>
              <a:gd name="T65" fmla="*/ 27698 h 1824"/>
              <a:gd name="T66" fmla="*/ 408949 w 685"/>
              <a:gd name="T67" fmla="*/ 0 h 1824"/>
              <a:gd name="T68" fmla="*/ 562601 w 685"/>
              <a:gd name="T69" fmla="*/ 30006 h 1824"/>
              <a:gd name="T70" fmla="*/ 625243 w 685"/>
              <a:gd name="T71" fmla="*/ 96942 h 1824"/>
              <a:gd name="T72" fmla="*/ 590967 w 685"/>
              <a:gd name="T73" fmla="*/ 169071 h 1824"/>
              <a:gd name="T74" fmla="*/ 452681 w 685"/>
              <a:gd name="T75" fmla="*/ 212349 h 1824"/>
              <a:gd name="T76" fmla="*/ 457409 w 685"/>
              <a:gd name="T77" fmla="*/ 215811 h 1824"/>
              <a:gd name="T78" fmla="*/ 458591 w 685"/>
              <a:gd name="T79" fmla="*/ 218119 h 1824"/>
              <a:gd name="T80" fmla="*/ 458591 w 685"/>
              <a:gd name="T81" fmla="*/ 218119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7" name="Freeform 29"/>
          <p:cNvSpPr>
            <a:spLocks/>
          </p:cNvSpPr>
          <p:nvPr/>
        </p:nvSpPr>
        <p:spPr bwMode="auto">
          <a:xfrm>
            <a:off x="2320925" y="2959100"/>
            <a:ext cx="806450" cy="2455863"/>
          </a:xfrm>
          <a:custGeom>
            <a:avLst/>
            <a:gdLst>
              <a:gd name="T0" fmla="*/ 493288 w 685"/>
              <a:gd name="T1" fmla="*/ 508945 h 1824"/>
              <a:gd name="T2" fmla="*/ 562749 w 685"/>
              <a:gd name="T3" fmla="*/ 511638 h 1824"/>
              <a:gd name="T4" fmla="*/ 625146 w 685"/>
              <a:gd name="T5" fmla="*/ 527795 h 1824"/>
              <a:gd name="T6" fmla="*/ 685188 w 685"/>
              <a:gd name="T7" fmla="*/ 568188 h 1824"/>
              <a:gd name="T8" fmla="*/ 752294 w 685"/>
              <a:gd name="T9" fmla="*/ 674554 h 1824"/>
              <a:gd name="T10" fmla="*/ 797032 w 685"/>
              <a:gd name="T11" fmla="*/ 924988 h 1824"/>
              <a:gd name="T12" fmla="*/ 804095 w 685"/>
              <a:gd name="T13" fmla="*/ 1225239 h 1824"/>
              <a:gd name="T14" fmla="*/ 769954 w 685"/>
              <a:gd name="T15" fmla="*/ 1471633 h 1824"/>
              <a:gd name="T16" fmla="*/ 724039 w 685"/>
              <a:gd name="T17" fmla="*/ 1555111 h 1824"/>
              <a:gd name="T18" fmla="*/ 692252 w 685"/>
              <a:gd name="T19" fmla="*/ 1582039 h 1824"/>
              <a:gd name="T20" fmla="*/ 655756 w 685"/>
              <a:gd name="T21" fmla="*/ 1602235 h 1824"/>
              <a:gd name="T22" fmla="*/ 614550 w 685"/>
              <a:gd name="T23" fmla="*/ 1617046 h 1824"/>
              <a:gd name="T24" fmla="*/ 593359 w 685"/>
              <a:gd name="T25" fmla="*/ 2455863 h 1824"/>
              <a:gd name="T26" fmla="*/ 209559 w 685"/>
              <a:gd name="T27" fmla="*/ 1622431 h 1824"/>
              <a:gd name="T28" fmla="*/ 147162 w 685"/>
              <a:gd name="T29" fmla="*/ 1598196 h 1824"/>
              <a:gd name="T30" fmla="*/ 84766 w 685"/>
              <a:gd name="T31" fmla="*/ 1557803 h 1824"/>
              <a:gd name="T32" fmla="*/ 38851 w 685"/>
              <a:gd name="T33" fmla="*/ 1501254 h 1824"/>
              <a:gd name="T34" fmla="*/ 20014 w 685"/>
              <a:gd name="T35" fmla="*/ 1428548 h 1824"/>
              <a:gd name="T36" fmla="*/ 15305 w 685"/>
              <a:gd name="T37" fmla="*/ 1297945 h 1824"/>
              <a:gd name="T38" fmla="*/ 7064 w 685"/>
              <a:gd name="T39" fmla="*/ 1151186 h 1824"/>
              <a:gd name="T40" fmla="*/ 0 w 685"/>
              <a:gd name="T41" fmla="*/ 997694 h 1824"/>
              <a:gd name="T42" fmla="*/ 9418 w 685"/>
              <a:gd name="T43" fmla="*/ 848242 h 1824"/>
              <a:gd name="T44" fmla="*/ 35319 w 685"/>
              <a:gd name="T45" fmla="*/ 716293 h 1824"/>
              <a:gd name="T46" fmla="*/ 87120 w 685"/>
              <a:gd name="T47" fmla="*/ 607234 h 1824"/>
              <a:gd name="T48" fmla="*/ 175418 w 685"/>
              <a:gd name="T49" fmla="*/ 535874 h 1824"/>
              <a:gd name="T50" fmla="*/ 306098 w 685"/>
              <a:gd name="T51" fmla="*/ 508945 h 1824"/>
              <a:gd name="T52" fmla="*/ 326112 w 685"/>
              <a:gd name="T53" fmla="*/ 508945 h 1824"/>
              <a:gd name="T54" fmla="*/ 349658 w 685"/>
              <a:gd name="T55" fmla="*/ 508945 h 1824"/>
              <a:gd name="T56" fmla="*/ 354367 w 685"/>
              <a:gd name="T57" fmla="*/ 500867 h 1824"/>
              <a:gd name="T58" fmla="*/ 357899 w 685"/>
              <a:gd name="T59" fmla="*/ 495481 h 1824"/>
              <a:gd name="T60" fmla="*/ 224864 w 685"/>
              <a:gd name="T61" fmla="*/ 382382 h 1824"/>
              <a:gd name="T62" fmla="*/ 194254 w 685"/>
              <a:gd name="T63" fmla="*/ 215427 h 1824"/>
              <a:gd name="T64" fmla="*/ 256651 w 685"/>
              <a:gd name="T65" fmla="*/ 64628 h 1824"/>
              <a:gd name="T66" fmla="*/ 407346 w 685"/>
              <a:gd name="T67" fmla="*/ 0 h 1824"/>
              <a:gd name="T68" fmla="*/ 560394 w 685"/>
              <a:gd name="T69" fmla="*/ 70014 h 1824"/>
              <a:gd name="T70" fmla="*/ 622791 w 685"/>
              <a:gd name="T71" fmla="*/ 226198 h 1824"/>
              <a:gd name="T72" fmla="*/ 588650 w 685"/>
              <a:gd name="T73" fmla="*/ 394500 h 1824"/>
              <a:gd name="T74" fmla="*/ 450906 w 685"/>
              <a:gd name="T75" fmla="*/ 495481 h 1824"/>
              <a:gd name="T76" fmla="*/ 455615 w 685"/>
              <a:gd name="T77" fmla="*/ 503560 h 1824"/>
              <a:gd name="T78" fmla="*/ 456792 w 685"/>
              <a:gd name="T79" fmla="*/ 508945 h 1824"/>
              <a:gd name="T80" fmla="*/ 456792 w 685"/>
              <a:gd name="T81" fmla="*/ 50894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8" name="Freeform 30"/>
          <p:cNvSpPr>
            <a:spLocks/>
          </p:cNvSpPr>
          <p:nvPr/>
        </p:nvSpPr>
        <p:spPr bwMode="auto">
          <a:xfrm>
            <a:off x="3533775" y="2959100"/>
            <a:ext cx="808038" cy="2455863"/>
          </a:xfrm>
          <a:custGeom>
            <a:avLst/>
            <a:gdLst>
              <a:gd name="T0" fmla="*/ 494260 w 685"/>
              <a:gd name="T1" fmla="*/ 508945 h 1824"/>
              <a:gd name="T2" fmla="*/ 563857 w 685"/>
              <a:gd name="T3" fmla="*/ 511638 h 1824"/>
              <a:gd name="T4" fmla="*/ 626377 w 685"/>
              <a:gd name="T5" fmla="*/ 527795 h 1824"/>
              <a:gd name="T6" fmla="*/ 686537 w 685"/>
              <a:gd name="T7" fmla="*/ 568188 h 1824"/>
              <a:gd name="T8" fmla="*/ 753776 w 685"/>
              <a:gd name="T9" fmla="*/ 674554 h 1824"/>
              <a:gd name="T10" fmla="*/ 798601 w 685"/>
              <a:gd name="T11" fmla="*/ 924988 h 1824"/>
              <a:gd name="T12" fmla="*/ 805679 w 685"/>
              <a:gd name="T13" fmla="*/ 1225239 h 1824"/>
              <a:gd name="T14" fmla="*/ 771470 w 685"/>
              <a:gd name="T15" fmla="*/ 1471633 h 1824"/>
              <a:gd name="T16" fmla="*/ 725465 w 685"/>
              <a:gd name="T17" fmla="*/ 1555111 h 1824"/>
              <a:gd name="T18" fmla="*/ 693615 w 685"/>
              <a:gd name="T19" fmla="*/ 1582039 h 1824"/>
              <a:gd name="T20" fmla="*/ 657047 w 685"/>
              <a:gd name="T21" fmla="*/ 1602235 h 1824"/>
              <a:gd name="T22" fmla="*/ 615760 w 685"/>
              <a:gd name="T23" fmla="*/ 1617046 h 1824"/>
              <a:gd name="T24" fmla="*/ 594527 w 685"/>
              <a:gd name="T25" fmla="*/ 2455863 h 1824"/>
              <a:gd name="T26" fmla="*/ 209972 w 685"/>
              <a:gd name="T27" fmla="*/ 1622431 h 1824"/>
              <a:gd name="T28" fmla="*/ 147452 w 685"/>
              <a:gd name="T29" fmla="*/ 1598196 h 1824"/>
              <a:gd name="T30" fmla="*/ 84932 w 685"/>
              <a:gd name="T31" fmla="*/ 1557803 h 1824"/>
              <a:gd name="T32" fmla="*/ 38927 w 685"/>
              <a:gd name="T33" fmla="*/ 1501254 h 1824"/>
              <a:gd name="T34" fmla="*/ 20053 w 685"/>
              <a:gd name="T35" fmla="*/ 1428548 h 1824"/>
              <a:gd name="T36" fmla="*/ 15335 w 685"/>
              <a:gd name="T37" fmla="*/ 1297945 h 1824"/>
              <a:gd name="T38" fmla="*/ 7078 w 685"/>
              <a:gd name="T39" fmla="*/ 1151186 h 1824"/>
              <a:gd name="T40" fmla="*/ 0 w 685"/>
              <a:gd name="T41" fmla="*/ 997694 h 1824"/>
              <a:gd name="T42" fmla="*/ 9437 w 685"/>
              <a:gd name="T43" fmla="*/ 848242 h 1824"/>
              <a:gd name="T44" fmla="*/ 35389 w 685"/>
              <a:gd name="T45" fmla="*/ 716293 h 1824"/>
              <a:gd name="T46" fmla="*/ 87292 w 685"/>
              <a:gd name="T47" fmla="*/ 607234 h 1824"/>
              <a:gd name="T48" fmla="*/ 175763 w 685"/>
              <a:gd name="T49" fmla="*/ 535874 h 1824"/>
              <a:gd name="T50" fmla="*/ 306701 w 685"/>
              <a:gd name="T51" fmla="*/ 508945 h 1824"/>
              <a:gd name="T52" fmla="*/ 326754 w 685"/>
              <a:gd name="T53" fmla="*/ 508945 h 1824"/>
              <a:gd name="T54" fmla="*/ 350346 w 685"/>
              <a:gd name="T55" fmla="*/ 508945 h 1824"/>
              <a:gd name="T56" fmla="*/ 355065 w 685"/>
              <a:gd name="T57" fmla="*/ 500867 h 1824"/>
              <a:gd name="T58" fmla="*/ 358604 w 685"/>
              <a:gd name="T59" fmla="*/ 495481 h 1824"/>
              <a:gd name="T60" fmla="*/ 225307 w 685"/>
              <a:gd name="T61" fmla="*/ 382382 h 1824"/>
              <a:gd name="T62" fmla="*/ 194637 w 685"/>
              <a:gd name="T63" fmla="*/ 215427 h 1824"/>
              <a:gd name="T64" fmla="*/ 257157 w 685"/>
              <a:gd name="T65" fmla="*/ 64628 h 1824"/>
              <a:gd name="T66" fmla="*/ 408148 w 685"/>
              <a:gd name="T67" fmla="*/ 0 h 1824"/>
              <a:gd name="T68" fmla="*/ 561498 w 685"/>
              <a:gd name="T69" fmla="*/ 70014 h 1824"/>
              <a:gd name="T70" fmla="*/ 624018 w 685"/>
              <a:gd name="T71" fmla="*/ 226198 h 1824"/>
              <a:gd name="T72" fmla="*/ 589809 w 685"/>
              <a:gd name="T73" fmla="*/ 394500 h 1824"/>
              <a:gd name="T74" fmla="*/ 451794 w 685"/>
              <a:gd name="T75" fmla="*/ 495481 h 1824"/>
              <a:gd name="T76" fmla="*/ 456512 w 685"/>
              <a:gd name="T77" fmla="*/ 503560 h 1824"/>
              <a:gd name="T78" fmla="*/ 457692 w 685"/>
              <a:gd name="T79" fmla="*/ 508945 h 1824"/>
              <a:gd name="T80" fmla="*/ 457692 w 685"/>
              <a:gd name="T81" fmla="*/ 50894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19" name="Freeform 31"/>
          <p:cNvSpPr>
            <a:spLocks/>
          </p:cNvSpPr>
          <p:nvPr/>
        </p:nvSpPr>
        <p:spPr bwMode="auto">
          <a:xfrm>
            <a:off x="4746625" y="1804988"/>
            <a:ext cx="808038" cy="3609975"/>
          </a:xfrm>
          <a:custGeom>
            <a:avLst/>
            <a:gdLst>
              <a:gd name="T0" fmla="*/ 494260 w 685"/>
              <a:gd name="T1" fmla="*/ 748120 h 1824"/>
              <a:gd name="T2" fmla="*/ 563857 w 685"/>
              <a:gd name="T3" fmla="*/ 752078 h 1824"/>
              <a:gd name="T4" fmla="*/ 626377 w 685"/>
              <a:gd name="T5" fmla="*/ 775828 h 1824"/>
              <a:gd name="T6" fmla="*/ 686537 w 685"/>
              <a:gd name="T7" fmla="*/ 835203 h 1824"/>
              <a:gd name="T8" fmla="*/ 753776 w 685"/>
              <a:gd name="T9" fmla="*/ 991556 h 1824"/>
              <a:gd name="T10" fmla="*/ 798601 w 685"/>
              <a:gd name="T11" fmla="*/ 1359678 h 1824"/>
              <a:gd name="T12" fmla="*/ 805679 w 685"/>
              <a:gd name="T13" fmla="*/ 1801029 h 1824"/>
              <a:gd name="T14" fmla="*/ 771470 w 685"/>
              <a:gd name="T15" fmla="*/ 2163214 h 1824"/>
              <a:gd name="T16" fmla="*/ 725465 w 685"/>
              <a:gd name="T17" fmla="*/ 2285922 h 1824"/>
              <a:gd name="T18" fmla="*/ 693615 w 685"/>
              <a:gd name="T19" fmla="*/ 2325505 h 1824"/>
              <a:gd name="T20" fmla="*/ 657047 w 685"/>
              <a:gd name="T21" fmla="*/ 2355192 h 1824"/>
              <a:gd name="T22" fmla="*/ 615760 w 685"/>
              <a:gd name="T23" fmla="*/ 2376963 h 1824"/>
              <a:gd name="T24" fmla="*/ 594527 w 685"/>
              <a:gd name="T25" fmla="*/ 3609975 h 1824"/>
              <a:gd name="T26" fmla="*/ 209972 w 685"/>
              <a:gd name="T27" fmla="*/ 2384879 h 1824"/>
              <a:gd name="T28" fmla="*/ 147452 w 685"/>
              <a:gd name="T29" fmla="*/ 2349255 h 1824"/>
              <a:gd name="T30" fmla="*/ 84932 w 685"/>
              <a:gd name="T31" fmla="*/ 2289880 h 1824"/>
              <a:gd name="T32" fmla="*/ 38927 w 685"/>
              <a:gd name="T33" fmla="*/ 2206756 h 1824"/>
              <a:gd name="T34" fmla="*/ 20053 w 685"/>
              <a:gd name="T35" fmla="*/ 2099881 h 1824"/>
              <a:gd name="T36" fmla="*/ 15335 w 685"/>
              <a:gd name="T37" fmla="*/ 1907903 h 1824"/>
              <a:gd name="T38" fmla="*/ 7078 w 685"/>
              <a:gd name="T39" fmla="*/ 1692176 h 1824"/>
              <a:gd name="T40" fmla="*/ 0 w 685"/>
              <a:gd name="T41" fmla="*/ 1466552 h 1824"/>
              <a:gd name="T42" fmla="*/ 9437 w 685"/>
              <a:gd name="T43" fmla="*/ 1246866 h 1824"/>
              <a:gd name="T44" fmla="*/ 35389 w 685"/>
              <a:gd name="T45" fmla="*/ 1052909 h 1824"/>
              <a:gd name="T46" fmla="*/ 87292 w 685"/>
              <a:gd name="T47" fmla="*/ 892598 h 1824"/>
              <a:gd name="T48" fmla="*/ 175763 w 685"/>
              <a:gd name="T49" fmla="*/ 787703 h 1824"/>
              <a:gd name="T50" fmla="*/ 306701 w 685"/>
              <a:gd name="T51" fmla="*/ 748120 h 1824"/>
              <a:gd name="T52" fmla="*/ 326754 w 685"/>
              <a:gd name="T53" fmla="*/ 748120 h 1824"/>
              <a:gd name="T54" fmla="*/ 350346 w 685"/>
              <a:gd name="T55" fmla="*/ 748120 h 1824"/>
              <a:gd name="T56" fmla="*/ 355065 w 685"/>
              <a:gd name="T57" fmla="*/ 736245 h 1824"/>
              <a:gd name="T58" fmla="*/ 358604 w 685"/>
              <a:gd name="T59" fmla="*/ 728328 h 1824"/>
              <a:gd name="T60" fmla="*/ 225307 w 685"/>
              <a:gd name="T61" fmla="*/ 562079 h 1824"/>
              <a:gd name="T62" fmla="*/ 194637 w 685"/>
              <a:gd name="T63" fmla="*/ 316664 h 1824"/>
              <a:gd name="T64" fmla="*/ 257157 w 685"/>
              <a:gd name="T65" fmla="*/ 94999 h 1824"/>
              <a:gd name="T66" fmla="*/ 408148 w 685"/>
              <a:gd name="T67" fmla="*/ 0 h 1824"/>
              <a:gd name="T68" fmla="*/ 561498 w 685"/>
              <a:gd name="T69" fmla="*/ 102916 h 1824"/>
              <a:gd name="T70" fmla="*/ 624018 w 685"/>
              <a:gd name="T71" fmla="*/ 332498 h 1824"/>
              <a:gd name="T72" fmla="*/ 589809 w 685"/>
              <a:gd name="T73" fmla="*/ 579892 h 1824"/>
              <a:gd name="T74" fmla="*/ 451794 w 685"/>
              <a:gd name="T75" fmla="*/ 728328 h 1824"/>
              <a:gd name="T76" fmla="*/ 456512 w 685"/>
              <a:gd name="T77" fmla="*/ 740203 h 1824"/>
              <a:gd name="T78" fmla="*/ 457692 w 685"/>
              <a:gd name="T79" fmla="*/ 748120 h 1824"/>
              <a:gd name="T80" fmla="*/ 457692 w 685"/>
              <a:gd name="T81" fmla="*/ 748120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66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0" name="Freeform 32"/>
          <p:cNvSpPr>
            <a:spLocks/>
          </p:cNvSpPr>
          <p:nvPr/>
        </p:nvSpPr>
        <p:spPr bwMode="auto">
          <a:xfrm>
            <a:off x="2166938" y="3392488"/>
            <a:ext cx="760412" cy="2022475"/>
          </a:xfrm>
          <a:custGeom>
            <a:avLst/>
            <a:gdLst>
              <a:gd name="T0" fmla="*/ 465128 w 685"/>
              <a:gd name="T1" fmla="*/ 419131 h 1824"/>
              <a:gd name="T2" fmla="*/ 530623 w 685"/>
              <a:gd name="T3" fmla="*/ 421349 h 1824"/>
              <a:gd name="T4" fmla="*/ 589458 w 685"/>
              <a:gd name="T5" fmla="*/ 434655 h 1824"/>
              <a:gd name="T6" fmla="*/ 646073 w 685"/>
              <a:gd name="T7" fmla="*/ 467919 h 1824"/>
              <a:gd name="T8" fmla="*/ 709348 w 685"/>
              <a:gd name="T9" fmla="*/ 555515 h 1824"/>
              <a:gd name="T10" fmla="*/ 751531 w 685"/>
              <a:gd name="T11" fmla="*/ 761755 h 1824"/>
              <a:gd name="T12" fmla="*/ 758192 w 685"/>
              <a:gd name="T13" fmla="*/ 1009020 h 1824"/>
              <a:gd name="T14" fmla="*/ 725999 w 685"/>
              <a:gd name="T15" fmla="*/ 1211933 h 1824"/>
              <a:gd name="T16" fmla="*/ 682706 w 685"/>
              <a:gd name="T17" fmla="*/ 1280679 h 1824"/>
              <a:gd name="T18" fmla="*/ 652733 w 685"/>
              <a:gd name="T19" fmla="*/ 1302855 h 1824"/>
              <a:gd name="T20" fmla="*/ 618320 w 685"/>
              <a:gd name="T21" fmla="*/ 1319488 h 1824"/>
              <a:gd name="T22" fmla="*/ 579467 w 685"/>
              <a:gd name="T23" fmla="*/ 1331684 h 1824"/>
              <a:gd name="T24" fmla="*/ 559486 w 685"/>
              <a:gd name="T25" fmla="*/ 2022475 h 1824"/>
              <a:gd name="T26" fmla="*/ 197596 w 685"/>
              <a:gd name="T27" fmla="*/ 1336120 h 1824"/>
              <a:gd name="T28" fmla="*/ 138761 w 685"/>
              <a:gd name="T29" fmla="*/ 1316161 h 1824"/>
              <a:gd name="T30" fmla="*/ 79927 w 685"/>
              <a:gd name="T31" fmla="*/ 1282897 h 1824"/>
              <a:gd name="T32" fmla="*/ 36633 w 685"/>
              <a:gd name="T33" fmla="*/ 1236327 h 1824"/>
              <a:gd name="T34" fmla="*/ 18872 w 685"/>
              <a:gd name="T35" fmla="*/ 1176451 h 1824"/>
              <a:gd name="T36" fmla="*/ 14431 w 685"/>
              <a:gd name="T37" fmla="*/ 1068896 h 1824"/>
              <a:gd name="T38" fmla="*/ 6661 w 685"/>
              <a:gd name="T39" fmla="*/ 948035 h 1824"/>
              <a:gd name="T40" fmla="*/ 0 w 685"/>
              <a:gd name="T41" fmla="*/ 821630 h 1824"/>
              <a:gd name="T42" fmla="*/ 8881 w 685"/>
              <a:gd name="T43" fmla="*/ 698552 h 1824"/>
              <a:gd name="T44" fmla="*/ 33303 w 685"/>
              <a:gd name="T45" fmla="*/ 589889 h 1824"/>
              <a:gd name="T46" fmla="*/ 82147 w 685"/>
              <a:gd name="T47" fmla="*/ 500075 h 1824"/>
              <a:gd name="T48" fmla="*/ 165403 w 685"/>
              <a:gd name="T49" fmla="*/ 441308 h 1824"/>
              <a:gd name="T50" fmla="*/ 288624 w 685"/>
              <a:gd name="T51" fmla="*/ 419131 h 1824"/>
              <a:gd name="T52" fmla="*/ 307495 w 685"/>
              <a:gd name="T53" fmla="*/ 419131 h 1824"/>
              <a:gd name="T54" fmla="*/ 329697 w 685"/>
              <a:gd name="T55" fmla="*/ 419131 h 1824"/>
              <a:gd name="T56" fmla="*/ 334137 w 685"/>
              <a:gd name="T57" fmla="*/ 412478 h 1824"/>
              <a:gd name="T58" fmla="*/ 337468 w 685"/>
              <a:gd name="T59" fmla="*/ 408043 h 1824"/>
              <a:gd name="T60" fmla="*/ 212027 w 685"/>
              <a:gd name="T61" fmla="*/ 314903 h 1824"/>
              <a:gd name="T62" fmla="*/ 183165 w 685"/>
              <a:gd name="T63" fmla="*/ 177410 h 1824"/>
              <a:gd name="T64" fmla="*/ 242000 w 685"/>
              <a:gd name="T65" fmla="*/ 53223 h 1824"/>
              <a:gd name="T66" fmla="*/ 384091 w 685"/>
              <a:gd name="T67" fmla="*/ 0 h 1824"/>
              <a:gd name="T68" fmla="*/ 528403 w 685"/>
              <a:gd name="T69" fmla="*/ 57658 h 1824"/>
              <a:gd name="T70" fmla="*/ 587238 w 685"/>
              <a:gd name="T71" fmla="*/ 186281 h 1824"/>
              <a:gd name="T72" fmla="*/ 555045 w 685"/>
              <a:gd name="T73" fmla="*/ 324882 h 1824"/>
              <a:gd name="T74" fmla="*/ 425165 w 685"/>
              <a:gd name="T75" fmla="*/ 408043 h 1824"/>
              <a:gd name="T76" fmla="*/ 429605 w 685"/>
              <a:gd name="T77" fmla="*/ 414696 h 1824"/>
              <a:gd name="T78" fmla="*/ 430715 w 685"/>
              <a:gd name="T79" fmla="*/ 419131 h 1824"/>
              <a:gd name="T80" fmla="*/ 430715 w 685"/>
              <a:gd name="T81" fmla="*/ 419131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1" name="Freeform 33"/>
          <p:cNvSpPr>
            <a:spLocks/>
          </p:cNvSpPr>
          <p:nvPr/>
        </p:nvSpPr>
        <p:spPr bwMode="auto">
          <a:xfrm>
            <a:off x="3381375" y="3552825"/>
            <a:ext cx="760413" cy="1862138"/>
          </a:xfrm>
          <a:custGeom>
            <a:avLst/>
            <a:gdLst>
              <a:gd name="T0" fmla="*/ 465129 w 685"/>
              <a:gd name="T1" fmla="*/ 385904 h 1824"/>
              <a:gd name="T2" fmla="*/ 530624 w 685"/>
              <a:gd name="T3" fmla="*/ 387945 h 1824"/>
              <a:gd name="T4" fmla="*/ 589459 w 685"/>
              <a:gd name="T5" fmla="*/ 400196 h 1824"/>
              <a:gd name="T6" fmla="*/ 646074 w 685"/>
              <a:gd name="T7" fmla="*/ 430824 h 1824"/>
              <a:gd name="T8" fmla="*/ 709349 w 685"/>
              <a:gd name="T9" fmla="*/ 511475 h 1824"/>
              <a:gd name="T10" fmla="*/ 751532 w 685"/>
              <a:gd name="T11" fmla="*/ 701364 h 1824"/>
              <a:gd name="T12" fmla="*/ 758193 w 685"/>
              <a:gd name="T13" fmla="*/ 929027 h 1824"/>
              <a:gd name="T14" fmla="*/ 726000 w 685"/>
              <a:gd name="T15" fmla="*/ 1115854 h 1824"/>
              <a:gd name="T16" fmla="*/ 682707 w 685"/>
              <a:gd name="T17" fmla="*/ 1179150 h 1824"/>
              <a:gd name="T18" fmla="*/ 652734 w 685"/>
              <a:gd name="T19" fmla="*/ 1199568 h 1824"/>
              <a:gd name="T20" fmla="*/ 618321 w 685"/>
              <a:gd name="T21" fmla="*/ 1214882 h 1824"/>
              <a:gd name="T22" fmla="*/ 579468 w 685"/>
              <a:gd name="T23" fmla="*/ 1226112 h 1824"/>
              <a:gd name="T24" fmla="*/ 559486 w 685"/>
              <a:gd name="T25" fmla="*/ 1862138 h 1824"/>
              <a:gd name="T26" fmla="*/ 197596 w 685"/>
              <a:gd name="T27" fmla="*/ 1230195 h 1824"/>
              <a:gd name="T28" fmla="*/ 138761 w 685"/>
              <a:gd name="T29" fmla="*/ 1211819 h 1824"/>
              <a:gd name="T30" fmla="*/ 79927 w 685"/>
              <a:gd name="T31" fmla="*/ 1181192 h 1824"/>
              <a:gd name="T32" fmla="*/ 36633 w 685"/>
              <a:gd name="T33" fmla="*/ 1138314 h 1824"/>
              <a:gd name="T34" fmla="*/ 18872 w 685"/>
              <a:gd name="T35" fmla="*/ 1083184 h 1824"/>
              <a:gd name="T36" fmla="*/ 14431 w 685"/>
              <a:gd name="T37" fmla="*/ 984156 h 1824"/>
              <a:gd name="T38" fmla="*/ 6661 w 685"/>
              <a:gd name="T39" fmla="*/ 872877 h 1824"/>
              <a:gd name="T40" fmla="*/ 0 w 685"/>
              <a:gd name="T41" fmla="*/ 756494 h 1824"/>
              <a:gd name="T42" fmla="*/ 8881 w 685"/>
              <a:gd name="T43" fmla="*/ 643173 h 1824"/>
              <a:gd name="T44" fmla="*/ 33303 w 685"/>
              <a:gd name="T45" fmla="*/ 543124 h 1824"/>
              <a:gd name="T46" fmla="*/ 82147 w 685"/>
              <a:gd name="T47" fmla="*/ 460430 h 1824"/>
              <a:gd name="T48" fmla="*/ 165404 w 685"/>
              <a:gd name="T49" fmla="*/ 406322 h 1824"/>
              <a:gd name="T50" fmla="*/ 288624 w 685"/>
              <a:gd name="T51" fmla="*/ 385904 h 1824"/>
              <a:gd name="T52" fmla="*/ 307495 w 685"/>
              <a:gd name="T53" fmla="*/ 385904 h 1824"/>
              <a:gd name="T54" fmla="*/ 329697 w 685"/>
              <a:gd name="T55" fmla="*/ 385904 h 1824"/>
              <a:gd name="T56" fmla="*/ 334138 w 685"/>
              <a:gd name="T57" fmla="*/ 379778 h 1824"/>
              <a:gd name="T58" fmla="*/ 337468 w 685"/>
              <a:gd name="T59" fmla="*/ 375695 h 1824"/>
              <a:gd name="T60" fmla="*/ 212028 w 685"/>
              <a:gd name="T61" fmla="*/ 289938 h 1824"/>
              <a:gd name="T62" fmla="*/ 183165 w 685"/>
              <a:gd name="T63" fmla="*/ 163345 h 1824"/>
              <a:gd name="T64" fmla="*/ 242000 w 685"/>
              <a:gd name="T65" fmla="*/ 49004 h 1824"/>
              <a:gd name="T66" fmla="*/ 384092 w 685"/>
              <a:gd name="T67" fmla="*/ 0 h 1824"/>
              <a:gd name="T68" fmla="*/ 528404 w 685"/>
              <a:gd name="T69" fmla="*/ 53087 h 1824"/>
              <a:gd name="T70" fmla="*/ 587239 w 685"/>
              <a:gd name="T71" fmla="*/ 171513 h 1824"/>
              <a:gd name="T72" fmla="*/ 555046 w 685"/>
              <a:gd name="T73" fmla="*/ 299126 h 1824"/>
              <a:gd name="T74" fmla="*/ 425165 w 685"/>
              <a:gd name="T75" fmla="*/ 375695 h 1824"/>
              <a:gd name="T76" fmla="*/ 429606 w 685"/>
              <a:gd name="T77" fmla="*/ 381820 h 1824"/>
              <a:gd name="T78" fmla="*/ 430716 w 685"/>
              <a:gd name="T79" fmla="*/ 385904 h 1824"/>
              <a:gd name="T80" fmla="*/ 430716 w 685"/>
              <a:gd name="T81" fmla="*/ 38590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2" name="Freeform 34"/>
          <p:cNvSpPr>
            <a:spLocks/>
          </p:cNvSpPr>
          <p:nvPr/>
        </p:nvSpPr>
        <p:spPr bwMode="auto">
          <a:xfrm>
            <a:off x="4592638" y="4764088"/>
            <a:ext cx="760412" cy="650875"/>
          </a:xfrm>
          <a:custGeom>
            <a:avLst/>
            <a:gdLst>
              <a:gd name="T0" fmla="*/ 465128 w 685"/>
              <a:gd name="T1" fmla="*/ 134885 h 1824"/>
              <a:gd name="T2" fmla="*/ 530623 w 685"/>
              <a:gd name="T3" fmla="*/ 135599 h 1824"/>
              <a:gd name="T4" fmla="*/ 589458 w 685"/>
              <a:gd name="T5" fmla="*/ 139881 h 1824"/>
              <a:gd name="T6" fmla="*/ 646073 w 685"/>
              <a:gd name="T7" fmla="*/ 150586 h 1824"/>
              <a:gd name="T8" fmla="*/ 709348 w 685"/>
              <a:gd name="T9" fmla="*/ 178777 h 1824"/>
              <a:gd name="T10" fmla="*/ 751531 w 685"/>
              <a:gd name="T11" fmla="*/ 245149 h 1824"/>
              <a:gd name="T12" fmla="*/ 758192 w 685"/>
              <a:gd name="T13" fmla="*/ 324724 h 1824"/>
              <a:gd name="T14" fmla="*/ 725999 w 685"/>
              <a:gd name="T15" fmla="*/ 390025 h 1824"/>
              <a:gd name="T16" fmla="*/ 682706 w 685"/>
              <a:gd name="T17" fmla="*/ 412149 h 1824"/>
              <a:gd name="T18" fmla="*/ 652733 w 685"/>
              <a:gd name="T19" fmla="*/ 419286 h 1824"/>
              <a:gd name="T20" fmla="*/ 618320 w 685"/>
              <a:gd name="T21" fmla="*/ 424639 h 1824"/>
              <a:gd name="T22" fmla="*/ 579467 w 685"/>
              <a:gd name="T23" fmla="*/ 428564 h 1824"/>
              <a:gd name="T24" fmla="*/ 559486 w 685"/>
              <a:gd name="T25" fmla="*/ 650875 h 1824"/>
              <a:gd name="T26" fmla="*/ 197596 w 685"/>
              <a:gd name="T27" fmla="*/ 429991 h 1824"/>
              <a:gd name="T28" fmla="*/ 138761 w 685"/>
              <a:gd name="T29" fmla="*/ 423568 h 1824"/>
              <a:gd name="T30" fmla="*/ 79927 w 685"/>
              <a:gd name="T31" fmla="*/ 412863 h 1824"/>
              <a:gd name="T32" fmla="*/ 36633 w 685"/>
              <a:gd name="T33" fmla="*/ 397876 h 1824"/>
              <a:gd name="T34" fmla="*/ 18872 w 685"/>
              <a:gd name="T35" fmla="*/ 378607 h 1824"/>
              <a:gd name="T36" fmla="*/ 14431 w 685"/>
              <a:gd name="T37" fmla="*/ 343993 h 1824"/>
              <a:gd name="T38" fmla="*/ 6661 w 685"/>
              <a:gd name="T39" fmla="*/ 305098 h 1824"/>
              <a:gd name="T40" fmla="*/ 0 w 685"/>
              <a:gd name="T41" fmla="*/ 264418 h 1824"/>
              <a:gd name="T42" fmla="*/ 8881 w 685"/>
              <a:gd name="T43" fmla="*/ 224809 h 1824"/>
              <a:gd name="T44" fmla="*/ 33303 w 685"/>
              <a:gd name="T45" fmla="*/ 189839 h 1824"/>
              <a:gd name="T46" fmla="*/ 82147 w 685"/>
              <a:gd name="T47" fmla="*/ 160935 h 1824"/>
              <a:gd name="T48" fmla="*/ 165403 w 685"/>
              <a:gd name="T49" fmla="*/ 142022 h 1824"/>
              <a:gd name="T50" fmla="*/ 288624 w 685"/>
              <a:gd name="T51" fmla="*/ 134885 h 1824"/>
              <a:gd name="T52" fmla="*/ 307495 w 685"/>
              <a:gd name="T53" fmla="*/ 134885 h 1824"/>
              <a:gd name="T54" fmla="*/ 329697 w 685"/>
              <a:gd name="T55" fmla="*/ 134885 h 1824"/>
              <a:gd name="T56" fmla="*/ 334137 w 685"/>
              <a:gd name="T57" fmla="*/ 132744 h 1824"/>
              <a:gd name="T58" fmla="*/ 337468 w 685"/>
              <a:gd name="T59" fmla="*/ 131317 h 1824"/>
              <a:gd name="T60" fmla="*/ 212027 w 685"/>
              <a:gd name="T61" fmla="*/ 101342 h 1824"/>
              <a:gd name="T62" fmla="*/ 183165 w 685"/>
              <a:gd name="T63" fmla="*/ 57094 h 1824"/>
              <a:gd name="T64" fmla="*/ 242000 w 685"/>
              <a:gd name="T65" fmla="*/ 17128 h 1824"/>
              <a:gd name="T66" fmla="*/ 384091 w 685"/>
              <a:gd name="T67" fmla="*/ 0 h 1824"/>
              <a:gd name="T68" fmla="*/ 528403 w 685"/>
              <a:gd name="T69" fmla="*/ 18556 h 1824"/>
              <a:gd name="T70" fmla="*/ 587238 w 685"/>
              <a:gd name="T71" fmla="*/ 59949 h 1824"/>
              <a:gd name="T72" fmla="*/ 555045 w 685"/>
              <a:gd name="T73" fmla="*/ 104554 h 1824"/>
              <a:gd name="T74" fmla="*/ 425165 w 685"/>
              <a:gd name="T75" fmla="*/ 131317 h 1824"/>
              <a:gd name="T76" fmla="*/ 429605 w 685"/>
              <a:gd name="T77" fmla="*/ 133458 h 1824"/>
              <a:gd name="T78" fmla="*/ 430715 w 685"/>
              <a:gd name="T79" fmla="*/ 134885 h 1824"/>
              <a:gd name="T80" fmla="*/ 430715 w 685"/>
              <a:gd name="T81" fmla="*/ 134885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3" name="Freeform 35"/>
          <p:cNvSpPr>
            <a:spLocks/>
          </p:cNvSpPr>
          <p:nvPr/>
        </p:nvSpPr>
        <p:spPr bwMode="auto">
          <a:xfrm>
            <a:off x="5807075" y="4729163"/>
            <a:ext cx="760413" cy="685800"/>
          </a:xfrm>
          <a:custGeom>
            <a:avLst/>
            <a:gdLst>
              <a:gd name="T0" fmla="*/ 465129 w 685"/>
              <a:gd name="T1" fmla="*/ 142123 h 1824"/>
              <a:gd name="T2" fmla="*/ 530624 w 685"/>
              <a:gd name="T3" fmla="*/ 142875 h 1824"/>
              <a:gd name="T4" fmla="*/ 589459 w 685"/>
              <a:gd name="T5" fmla="*/ 147387 h 1824"/>
              <a:gd name="T6" fmla="*/ 646074 w 685"/>
              <a:gd name="T7" fmla="*/ 158666 h 1824"/>
              <a:gd name="T8" fmla="*/ 709349 w 685"/>
              <a:gd name="T9" fmla="*/ 188369 h 1824"/>
              <a:gd name="T10" fmla="*/ 751532 w 685"/>
              <a:gd name="T11" fmla="*/ 258303 h 1824"/>
              <a:gd name="T12" fmla="*/ 758193 w 685"/>
              <a:gd name="T13" fmla="*/ 342148 h 1824"/>
              <a:gd name="T14" fmla="*/ 726000 w 685"/>
              <a:gd name="T15" fmla="*/ 410954 h 1824"/>
              <a:gd name="T16" fmla="*/ 682707 w 685"/>
              <a:gd name="T17" fmla="*/ 434265 h 1824"/>
              <a:gd name="T18" fmla="*/ 652734 w 685"/>
              <a:gd name="T19" fmla="*/ 441785 h 1824"/>
              <a:gd name="T20" fmla="*/ 618321 w 685"/>
              <a:gd name="T21" fmla="*/ 447424 h 1824"/>
              <a:gd name="T22" fmla="*/ 579468 w 685"/>
              <a:gd name="T23" fmla="*/ 451560 h 1824"/>
              <a:gd name="T24" fmla="*/ 559486 w 685"/>
              <a:gd name="T25" fmla="*/ 685800 h 1824"/>
              <a:gd name="T26" fmla="*/ 197596 w 685"/>
              <a:gd name="T27" fmla="*/ 453064 h 1824"/>
              <a:gd name="T28" fmla="*/ 138761 w 685"/>
              <a:gd name="T29" fmla="*/ 446296 h 1824"/>
              <a:gd name="T30" fmla="*/ 79927 w 685"/>
              <a:gd name="T31" fmla="*/ 435017 h 1824"/>
              <a:gd name="T32" fmla="*/ 36633 w 685"/>
              <a:gd name="T33" fmla="*/ 419225 h 1824"/>
              <a:gd name="T34" fmla="*/ 18872 w 685"/>
              <a:gd name="T35" fmla="*/ 398922 h 1824"/>
              <a:gd name="T36" fmla="*/ 14431 w 685"/>
              <a:gd name="T37" fmla="*/ 362451 h 1824"/>
              <a:gd name="T38" fmla="*/ 6661 w 685"/>
              <a:gd name="T39" fmla="*/ 321469 h 1824"/>
              <a:gd name="T40" fmla="*/ 0 w 685"/>
              <a:gd name="T41" fmla="*/ 278606 h 1824"/>
              <a:gd name="T42" fmla="*/ 8881 w 685"/>
              <a:gd name="T43" fmla="*/ 236872 h 1824"/>
              <a:gd name="T44" fmla="*/ 33303 w 685"/>
              <a:gd name="T45" fmla="*/ 200025 h 1824"/>
              <a:gd name="T46" fmla="*/ 82147 w 685"/>
              <a:gd name="T47" fmla="*/ 169570 h 1824"/>
              <a:gd name="T48" fmla="*/ 165404 w 685"/>
              <a:gd name="T49" fmla="*/ 149643 h 1824"/>
              <a:gd name="T50" fmla="*/ 288624 w 685"/>
              <a:gd name="T51" fmla="*/ 142123 h 1824"/>
              <a:gd name="T52" fmla="*/ 307495 w 685"/>
              <a:gd name="T53" fmla="*/ 142123 h 1824"/>
              <a:gd name="T54" fmla="*/ 329697 w 685"/>
              <a:gd name="T55" fmla="*/ 142123 h 1824"/>
              <a:gd name="T56" fmla="*/ 334138 w 685"/>
              <a:gd name="T57" fmla="*/ 139867 h 1824"/>
              <a:gd name="T58" fmla="*/ 337468 w 685"/>
              <a:gd name="T59" fmla="*/ 138363 h 1824"/>
              <a:gd name="T60" fmla="*/ 212028 w 685"/>
              <a:gd name="T61" fmla="*/ 106780 h 1824"/>
              <a:gd name="T62" fmla="*/ 183165 w 685"/>
              <a:gd name="T63" fmla="*/ 60158 h 1824"/>
              <a:gd name="T64" fmla="*/ 242000 w 685"/>
              <a:gd name="T65" fmla="*/ 18047 h 1824"/>
              <a:gd name="T66" fmla="*/ 384092 w 685"/>
              <a:gd name="T67" fmla="*/ 0 h 1824"/>
              <a:gd name="T68" fmla="*/ 528404 w 685"/>
              <a:gd name="T69" fmla="*/ 19551 h 1824"/>
              <a:gd name="T70" fmla="*/ 587239 w 685"/>
              <a:gd name="T71" fmla="*/ 63166 h 1824"/>
              <a:gd name="T72" fmla="*/ 555046 w 685"/>
              <a:gd name="T73" fmla="*/ 110164 h 1824"/>
              <a:gd name="T74" fmla="*/ 425165 w 685"/>
              <a:gd name="T75" fmla="*/ 138363 h 1824"/>
              <a:gd name="T76" fmla="*/ 429606 w 685"/>
              <a:gd name="T77" fmla="*/ 140619 h 1824"/>
              <a:gd name="T78" fmla="*/ 430716 w 685"/>
              <a:gd name="T79" fmla="*/ 142123 h 1824"/>
              <a:gd name="T80" fmla="*/ 430716 w 685"/>
              <a:gd name="T81" fmla="*/ 142123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4724" name="Freeform 36"/>
          <p:cNvSpPr>
            <a:spLocks/>
          </p:cNvSpPr>
          <p:nvPr/>
        </p:nvSpPr>
        <p:spPr bwMode="auto">
          <a:xfrm>
            <a:off x="6815138" y="5126038"/>
            <a:ext cx="760412" cy="288925"/>
          </a:xfrm>
          <a:custGeom>
            <a:avLst/>
            <a:gdLst>
              <a:gd name="T0" fmla="*/ 465128 w 685"/>
              <a:gd name="T1" fmla="*/ 59876 h 1824"/>
              <a:gd name="T2" fmla="*/ 530623 w 685"/>
              <a:gd name="T3" fmla="*/ 60193 h 1824"/>
              <a:gd name="T4" fmla="*/ 589458 w 685"/>
              <a:gd name="T5" fmla="*/ 62094 h 1824"/>
              <a:gd name="T6" fmla="*/ 646073 w 685"/>
              <a:gd name="T7" fmla="*/ 66846 h 1824"/>
              <a:gd name="T8" fmla="*/ 709348 w 685"/>
              <a:gd name="T9" fmla="*/ 79359 h 1824"/>
              <a:gd name="T10" fmla="*/ 751531 w 685"/>
              <a:gd name="T11" fmla="*/ 108822 h 1824"/>
              <a:gd name="T12" fmla="*/ 758192 w 685"/>
              <a:gd name="T13" fmla="*/ 144146 h 1824"/>
              <a:gd name="T14" fmla="*/ 725999 w 685"/>
              <a:gd name="T15" fmla="*/ 173133 h 1824"/>
              <a:gd name="T16" fmla="*/ 682706 w 685"/>
              <a:gd name="T17" fmla="*/ 182954 h 1824"/>
              <a:gd name="T18" fmla="*/ 652733 w 685"/>
              <a:gd name="T19" fmla="*/ 186122 h 1824"/>
              <a:gd name="T20" fmla="*/ 618320 w 685"/>
              <a:gd name="T21" fmla="*/ 188498 h 1824"/>
              <a:gd name="T22" fmla="*/ 579467 w 685"/>
              <a:gd name="T23" fmla="*/ 190241 h 1824"/>
              <a:gd name="T24" fmla="*/ 559486 w 685"/>
              <a:gd name="T25" fmla="*/ 288925 h 1824"/>
              <a:gd name="T26" fmla="*/ 197596 w 685"/>
              <a:gd name="T27" fmla="*/ 190874 h 1824"/>
              <a:gd name="T28" fmla="*/ 138761 w 685"/>
              <a:gd name="T29" fmla="*/ 188023 h 1824"/>
              <a:gd name="T30" fmla="*/ 79927 w 685"/>
              <a:gd name="T31" fmla="*/ 183271 h 1824"/>
              <a:gd name="T32" fmla="*/ 36633 w 685"/>
              <a:gd name="T33" fmla="*/ 176618 h 1824"/>
              <a:gd name="T34" fmla="*/ 18872 w 685"/>
              <a:gd name="T35" fmla="*/ 168064 h 1824"/>
              <a:gd name="T36" fmla="*/ 14431 w 685"/>
              <a:gd name="T37" fmla="*/ 152699 h 1824"/>
              <a:gd name="T38" fmla="*/ 6661 w 685"/>
              <a:gd name="T39" fmla="*/ 135434 h 1824"/>
              <a:gd name="T40" fmla="*/ 0 w 685"/>
              <a:gd name="T41" fmla="*/ 117376 h 1824"/>
              <a:gd name="T42" fmla="*/ 8881 w 685"/>
              <a:gd name="T43" fmla="*/ 99793 h 1824"/>
              <a:gd name="T44" fmla="*/ 33303 w 685"/>
              <a:gd name="T45" fmla="*/ 84270 h 1824"/>
              <a:gd name="T46" fmla="*/ 82147 w 685"/>
              <a:gd name="T47" fmla="*/ 71439 h 1824"/>
              <a:gd name="T48" fmla="*/ 165403 w 685"/>
              <a:gd name="T49" fmla="*/ 63044 h 1824"/>
              <a:gd name="T50" fmla="*/ 288624 w 685"/>
              <a:gd name="T51" fmla="*/ 59876 h 1824"/>
              <a:gd name="T52" fmla="*/ 307495 w 685"/>
              <a:gd name="T53" fmla="*/ 59876 h 1824"/>
              <a:gd name="T54" fmla="*/ 329697 w 685"/>
              <a:gd name="T55" fmla="*/ 59876 h 1824"/>
              <a:gd name="T56" fmla="*/ 334137 w 685"/>
              <a:gd name="T57" fmla="*/ 58925 h 1824"/>
              <a:gd name="T58" fmla="*/ 337468 w 685"/>
              <a:gd name="T59" fmla="*/ 58292 h 1824"/>
              <a:gd name="T60" fmla="*/ 212027 w 685"/>
              <a:gd name="T61" fmla="*/ 44986 h 1824"/>
              <a:gd name="T62" fmla="*/ 183165 w 685"/>
              <a:gd name="T63" fmla="*/ 25344 h 1824"/>
              <a:gd name="T64" fmla="*/ 242000 w 685"/>
              <a:gd name="T65" fmla="*/ 7603 h 1824"/>
              <a:gd name="T66" fmla="*/ 384091 w 685"/>
              <a:gd name="T67" fmla="*/ 0 h 1824"/>
              <a:gd name="T68" fmla="*/ 528403 w 685"/>
              <a:gd name="T69" fmla="*/ 8237 h 1824"/>
              <a:gd name="T70" fmla="*/ 587238 w 685"/>
              <a:gd name="T71" fmla="*/ 26612 h 1824"/>
              <a:gd name="T72" fmla="*/ 555045 w 685"/>
              <a:gd name="T73" fmla="*/ 46412 h 1824"/>
              <a:gd name="T74" fmla="*/ 425165 w 685"/>
              <a:gd name="T75" fmla="*/ 58292 h 1824"/>
              <a:gd name="T76" fmla="*/ 429605 w 685"/>
              <a:gd name="T77" fmla="*/ 59242 h 1824"/>
              <a:gd name="T78" fmla="*/ 430715 w 685"/>
              <a:gd name="T79" fmla="*/ 59876 h 1824"/>
              <a:gd name="T80" fmla="*/ 430715 w 685"/>
              <a:gd name="T81" fmla="*/ 59876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33CC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5" name="Freeform 37"/>
          <p:cNvSpPr>
            <a:spLocks/>
          </p:cNvSpPr>
          <p:nvPr/>
        </p:nvSpPr>
        <p:spPr bwMode="auto">
          <a:xfrm>
            <a:off x="701675" y="5121275"/>
            <a:ext cx="808038" cy="293688"/>
          </a:xfrm>
          <a:custGeom>
            <a:avLst/>
            <a:gdLst>
              <a:gd name="T0" fmla="*/ 494260 w 685"/>
              <a:gd name="T1" fmla="*/ 60863 h 1824"/>
              <a:gd name="T2" fmla="*/ 563857 w 685"/>
              <a:gd name="T3" fmla="*/ 61185 h 1824"/>
              <a:gd name="T4" fmla="*/ 626377 w 685"/>
              <a:gd name="T5" fmla="*/ 63117 h 1824"/>
              <a:gd name="T6" fmla="*/ 686537 w 685"/>
              <a:gd name="T7" fmla="*/ 67948 h 1824"/>
              <a:gd name="T8" fmla="*/ 753776 w 685"/>
              <a:gd name="T9" fmla="*/ 80668 h 1824"/>
              <a:gd name="T10" fmla="*/ 798601 w 685"/>
              <a:gd name="T11" fmla="*/ 110616 h 1824"/>
              <a:gd name="T12" fmla="*/ 805679 w 685"/>
              <a:gd name="T13" fmla="*/ 146522 h 1824"/>
              <a:gd name="T14" fmla="*/ 771470 w 685"/>
              <a:gd name="T15" fmla="*/ 175987 h 1824"/>
              <a:gd name="T16" fmla="*/ 725465 w 685"/>
              <a:gd name="T17" fmla="*/ 185970 h 1824"/>
              <a:gd name="T18" fmla="*/ 693615 w 685"/>
              <a:gd name="T19" fmla="*/ 189190 h 1824"/>
              <a:gd name="T20" fmla="*/ 657047 w 685"/>
              <a:gd name="T21" fmla="*/ 191606 h 1824"/>
              <a:gd name="T22" fmla="*/ 615760 w 685"/>
              <a:gd name="T23" fmla="*/ 193377 h 1824"/>
              <a:gd name="T24" fmla="*/ 594527 w 685"/>
              <a:gd name="T25" fmla="*/ 293688 h 1824"/>
              <a:gd name="T26" fmla="*/ 209972 w 685"/>
              <a:gd name="T27" fmla="*/ 194021 h 1824"/>
              <a:gd name="T28" fmla="*/ 147452 w 685"/>
              <a:gd name="T29" fmla="*/ 191123 h 1824"/>
              <a:gd name="T30" fmla="*/ 84932 w 685"/>
              <a:gd name="T31" fmla="*/ 186292 h 1824"/>
              <a:gd name="T32" fmla="*/ 38927 w 685"/>
              <a:gd name="T33" fmla="*/ 179530 h 1824"/>
              <a:gd name="T34" fmla="*/ 20053 w 685"/>
              <a:gd name="T35" fmla="*/ 170835 h 1824"/>
              <a:gd name="T36" fmla="*/ 15335 w 685"/>
              <a:gd name="T37" fmla="*/ 155217 h 1824"/>
              <a:gd name="T38" fmla="*/ 7078 w 685"/>
              <a:gd name="T39" fmla="*/ 137666 h 1824"/>
              <a:gd name="T40" fmla="*/ 0 w 685"/>
              <a:gd name="T41" fmla="*/ 119311 h 1824"/>
              <a:gd name="T42" fmla="*/ 9437 w 685"/>
              <a:gd name="T43" fmla="*/ 101438 h 1824"/>
              <a:gd name="T44" fmla="*/ 35389 w 685"/>
              <a:gd name="T45" fmla="*/ 85659 h 1824"/>
              <a:gd name="T46" fmla="*/ 87292 w 685"/>
              <a:gd name="T47" fmla="*/ 72617 h 1824"/>
              <a:gd name="T48" fmla="*/ 175763 w 685"/>
              <a:gd name="T49" fmla="*/ 64083 h 1824"/>
              <a:gd name="T50" fmla="*/ 306701 w 685"/>
              <a:gd name="T51" fmla="*/ 60863 h 1824"/>
              <a:gd name="T52" fmla="*/ 326754 w 685"/>
              <a:gd name="T53" fmla="*/ 60863 h 1824"/>
              <a:gd name="T54" fmla="*/ 350346 w 685"/>
              <a:gd name="T55" fmla="*/ 60863 h 1824"/>
              <a:gd name="T56" fmla="*/ 355065 w 685"/>
              <a:gd name="T57" fmla="*/ 59897 h 1824"/>
              <a:gd name="T58" fmla="*/ 358604 w 685"/>
              <a:gd name="T59" fmla="*/ 59253 h 1824"/>
              <a:gd name="T60" fmla="*/ 225307 w 685"/>
              <a:gd name="T61" fmla="*/ 45728 h 1824"/>
              <a:gd name="T62" fmla="*/ 194637 w 685"/>
              <a:gd name="T63" fmla="*/ 25762 h 1824"/>
              <a:gd name="T64" fmla="*/ 257157 w 685"/>
              <a:gd name="T65" fmla="*/ 7729 h 1824"/>
              <a:gd name="T66" fmla="*/ 408148 w 685"/>
              <a:gd name="T67" fmla="*/ 0 h 1824"/>
              <a:gd name="T68" fmla="*/ 561498 w 685"/>
              <a:gd name="T69" fmla="*/ 8373 h 1824"/>
              <a:gd name="T70" fmla="*/ 624018 w 685"/>
              <a:gd name="T71" fmla="*/ 27050 h 1824"/>
              <a:gd name="T72" fmla="*/ 589809 w 685"/>
              <a:gd name="T73" fmla="*/ 47177 h 1824"/>
              <a:gd name="T74" fmla="*/ 451794 w 685"/>
              <a:gd name="T75" fmla="*/ 59253 h 1824"/>
              <a:gd name="T76" fmla="*/ 456512 w 685"/>
              <a:gd name="T77" fmla="*/ 60219 h 1824"/>
              <a:gd name="T78" fmla="*/ 457692 w 685"/>
              <a:gd name="T79" fmla="*/ 60863 h 1824"/>
              <a:gd name="T80" fmla="*/ 457692 w 685"/>
              <a:gd name="T81" fmla="*/ 60863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6" name="Freeform 38"/>
          <p:cNvSpPr>
            <a:spLocks/>
          </p:cNvSpPr>
          <p:nvPr/>
        </p:nvSpPr>
        <p:spPr bwMode="auto">
          <a:xfrm>
            <a:off x="4341813" y="4924425"/>
            <a:ext cx="808037" cy="490538"/>
          </a:xfrm>
          <a:custGeom>
            <a:avLst/>
            <a:gdLst>
              <a:gd name="T0" fmla="*/ 494259 w 685"/>
              <a:gd name="T1" fmla="*/ 101658 h 1824"/>
              <a:gd name="T2" fmla="*/ 563856 w 685"/>
              <a:gd name="T3" fmla="*/ 102195 h 1824"/>
              <a:gd name="T4" fmla="*/ 626376 w 685"/>
              <a:gd name="T5" fmla="*/ 105423 h 1824"/>
              <a:gd name="T6" fmla="*/ 686537 w 685"/>
              <a:gd name="T7" fmla="*/ 113491 h 1824"/>
              <a:gd name="T8" fmla="*/ 753775 w 685"/>
              <a:gd name="T9" fmla="*/ 134737 h 1824"/>
              <a:gd name="T10" fmla="*/ 798600 w 685"/>
              <a:gd name="T11" fmla="*/ 184759 h 1824"/>
              <a:gd name="T12" fmla="*/ 805678 w 685"/>
              <a:gd name="T13" fmla="*/ 244731 h 1824"/>
              <a:gd name="T14" fmla="*/ 771469 w 685"/>
              <a:gd name="T15" fmla="*/ 293946 h 1824"/>
              <a:gd name="T16" fmla="*/ 725464 w 685"/>
              <a:gd name="T17" fmla="*/ 310620 h 1824"/>
              <a:gd name="T18" fmla="*/ 693614 w 685"/>
              <a:gd name="T19" fmla="*/ 315999 h 1824"/>
              <a:gd name="T20" fmla="*/ 657046 w 685"/>
              <a:gd name="T21" fmla="*/ 320033 h 1824"/>
              <a:gd name="T22" fmla="*/ 615760 w 685"/>
              <a:gd name="T23" fmla="*/ 322991 h 1824"/>
              <a:gd name="T24" fmla="*/ 594526 w 685"/>
              <a:gd name="T25" fmla="*/ 490538 h 1824"/>
              <a:gd name="T26" fmla="*/ 209972 w 685"/>
              <a:gd name="T27" fmla="*/ 324067 h 1824"/>
              <a:gd name="T28" fmla="*/ 147452 w 685"/>
              <a:gd name="T29" fmla="*/ 319226 h 1824"/>
              <a:gd name="T30" fmla="*/ 84932 w 685"/>
              <a:gd name="T31" fmla="*/ 311158 h 1824"/>
              <a:gd name="T32" fmla="*/ 38927 w 685"/>
              <a:gd name="T33" fmla="*/ 299863 h 1824"/>
              <a:gd name="T34" fmla="*/ 20053 w 685"/>
              <a:gd name="T35" fmla="*/ 285340 h 1824"/>
              <a:gd name="T36" fmla="*/ 15335 w 685"/>
              <a:gd name="T37" fmla="*/ 259254 h 1824"/>
              <a:gd name="T38" fmla="*/ 7078 w 685"/>
              <a:gd name="T39" fmla="*/ 229940 h 1824"/>
              <a:gd name="T40" fmla="*/ 0 w 685"/>
              <a:gd name="T41" fmla="*/ 199281 h 1824"/>
              <a:gd name="T42" fmla="*/ 9437 w 685"/>
              <a:gd name="T43" fmla="*/ 169429 h 1824"/>
              <a:gd name="T44" fmla="*/ 35388 w 685"/>
              <a:gd name="T45" fmla="*/ 143074 h 1824"/>
              <a:gd name="T46" fmla="*/ 87292 w 685"/>
              <a:gd name="T47" fmla="*/ 121290 h 1824"/>
              <a:gd name="T48" fmla="*/ 175763 w 685"/>
              <a:gd name="T49" fmla="*/ 107036 h 1824"/>
              <a:gd name="T50" fmla="*/ 306700 w 685"/>
              <a:gd name="T51" fmla="*/ 101658 h 1824"/>
              <a:gd name="T52" fmla="*/ 326754 w 685"/>
              <a:gd name="T53" fmla="*/ 101658 h 1824"/>
              <a:gd name="T54" fmla="*/ 350346 w 685"/>
              <a:gd name="T55" fmla="*/ 101658 h 1824"/>
              <a:gd name="T56" fmla="*/ 355064 w 685"/>
              <a:gd name="T57" fmla="*/ 100044 h 1824"/>
              <a:gd name="T58" fmla="*/ 358603 w 685"/>
              <a:gd name="T59" fmla="*/ 98968 h 1824"/>
              <a:gd name="T60" fmla="*/ 225307 w 685"/>
              <a:gd name="T61" fmla="*/ 76378 h 1824"/>
              <a:gd name="T62" fmla="*/ 194637 w 685"/>
              <a:gd name="T63" fmla="*/ 43030 h 1824"/>
              <a:gd name="T64" fmla="*/ 257156 w 685"/>
              <a:gd name="T65" fmla="*/ 12909 h 1824"/>
              <a:gd name="T66" fmla="*/ 408147 w 685"/>
              <a:gd name="T67" fmla="*/ 0 h 1824"/>
              <a:gd name="T68" fmla="*/ 561497 w 685"/>
              <a:gd name="T69" fmla="*/ 13985 h 1824"/>
              <a:gd name="T70" fmla="*/ 624017 w 685"/>
              <a:gd name="T71" fmla="*/ 45181 h 1824"/>
              <a:gd name="T72" fmla="*/ 589808 w 685"/>
              <a:gd name="T73" fmla="*/ 78798 h 1824"/>
              <a:gd name="T74" fmla="*/ 451793 w 685"/>
              <a:gd name="T75" fmla="*/ 98968 h 1824"/>
              <a:gd name="T76" fmla="*/ 456511 w 685"/>
              <a:gd name="T77" fmla="*/ 100582 h 1824"/>
              <a:gd name="T78" fmla="*/ 457691 w 685"/>
              <a:gd name="T79" fmla="*/ 101658 h 1824"/>
              <a:gd name="T80" fmla="*/ 457691 w 685"/>
              <a:gd name="T81" fmla="*/ 101658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7" name="Freeform 39"/>
          <p:cNvSpPr>
            <a:spLocks/>
          </p:cNvSpPr>
          <p:nvPr/>
        </p:nvSpPr>
        <p:spPr bwMode="auto">
          <a:xfrm>
            <a:off x="1906588" y="4981575"/>
            <a:ext cx="806450" cy="433388"/>
          </a:xfrm>
          <a:custGeom>
            <a:avLst/>
            <a:gdLst>
              <a:gd name="T0" fmla="*/ 493288 w 685"/>
              <a:gd name="T1" fmla="*/ 89814 h 1824"/>
              <a:gd name="T2" fmla="*/ 562749 w 685"/>
              <a:gd name="T3" fmla="*/ 90289 h 1824"/>
              <a:gd name="T4" fmla="*/ 625146 w 685"/>
              <a:gd name="T5" fmla="*/ 93140 h 1824"/>
              <a:gd name="T6" fmla="*/ 685188 w 685"/>
              <a:gd name="T7" fmla="*/ 100268 h 1824"/>
              <a:gd name="T8" fmla="*/ 752294 w 685"/>
              <a:gd name="T9" fmla="*/ 119039 h 1824"/>
              <a:gd name="T10" fmla="*/ 797032 w 685"/>
              <a:gd name="T11" fmla="*/ 163233 h 1824"/>
              <a:gd name="T12" fmla="*/ 804095 w 685"/>
              <a:gd name="T13" fmla="*/ 216219 h 1824"/>
              <a:gd name="T14" fmla="*/ 769954 w 685"/>
              <a:gd name="T15" fmla="*/ 259700 h 1824"/>
              <a:gd name="T16" fmla="*/ 724039 w 685"/>
              <a:gd name="T17" fmla="*/ 274432 h 1824"/>
              <a:gd name="T18" fmla="*/ 692252 w 685"/>
              <a:gd name="T19" fmla="*/ 279184 h 1824"/>
              <a:gd name="T20" fmla="*/ 655756 w 685"/>
              <a:gd name="T21" fmla="*/ 282748 h 1824"/>
              <a:gd name="T22" fmla="*/ 614550 w 685"/>
              <a:gd name="T23" fmla="*/ 285361 h 1824"/>
              <a:gd name="T24" fmla="*/ 593359 w 685"/>
              <a:gd name="T25" fmla="*/ 433388 h 1824"/>
              <a:gd name="T26" fmla="*/ 209559 w 685"/>
              <a:gd name="T27" fmla="*/ 286312 h 1824"/>
              <a:gd name="T28" fmla="*/ 147162 w 685"/>
              <a:gd name="T29" fmla="*/ 282035 h 1824"/>
              <a:gd name="T30" fmla="*/ 84766 w 685"/>
              <a:gd name="T31" fmla="*/ 274907 h 1824"/>
              <a:gd name="T32" fmla="*/ 38851 w 685"/>
              <a:gd name="T33" fmla="*/ 264927 h 1824"/>
              <a:gd name="T34" fmla="*/ 20014 w 685"/>
              <a:gd name="T35" fmla="*/ 252097 h 1824"/>
              <a:gd name="T36" fmla="*/ 15305 w 685"/>
              <a:gd name="T37" fmla="*/ 229049 h 1824"/>
              <a:gd name="T38" fmla="*/ 7064 w 685"/>
              <a:gd name="T39" fmla="*/ 203151 h 1824"/>
              <a:gd name="T40" fmla="*/ 0 w 685"/>
              <a:gd name="T41" fmla="*/ 176064 h 1824"/>
              <a:gd name="T42" fmla="*/ 9418 w 685"/>
              <a:gd name="T43" fmla="*/ 149690 h 1824"/>
              <a:gd name="T44" fmla="*/ 35319 w 685"/>
              <a:gd name="T45" fmla="*/ 126405 h 1824"/>
              <a:gd name="T46" fmla="*/ 87120 w 685"/>
              <a:gd name="T47" fmla="*/ 107159 h 1824"/>
              <a:gd name="T48" fmla="*/ 175418 w 685"/>
              <a:gd name="T49" fmla="*/ 94566 h 1824"/>
              <a:gd name="T50" fmla="*/ 306098 w 685"/>
              <a:gd name="T51" fmla="*/ 89814 h 1824"/>
              <a:gd name="T52" fmla="*/ 326112 w 685"/>
              <a:gd name="T53" fmla="*/ 89814 h 1824"/>
              <a:gd name="T54" fmla="*/ 349658 w 685"/>
              <a:gd name="T55" fmla="*/ 89814 h 1824"/>
              <a:gd name="T56" fmla="*/ 354367 w 685"/>
              <a:gd name="T57" fmla="*/ 88388 h 1824"/>
              <a:gd name="T58" fmla="*/ 357899 w 685"/>
              <a:gd name="T59" fmla="*/ 87438 h 1824"/>
              <a:gd name="T60" fmla="*/ 224864 w 685"/>
              <a:gd name="T61" fmla="*/ 67479 h 1824"/>
              <a:gd name="T62" fmla="*/ 194254 w 685"/>
              <a:gd name="T63" fmla="*/ 38016 h 1824"/>
              <a:gd name="T64" fmla="*/ 256651 w 685"/>
              <a:gd name="T65" fmla="*/ 11405 h 1824"/>
              <a:gd name="T66" fmla="*/ 407346 w 685"/>
              <a:gd name="T67" fmla="*/ 0 h 1824"/>
              <a:gd name="T68" fmla="*/ 560394 w 685"/>
              <a:gd name="T69" fmla="*/ 12355 h 1824"/>
              <a:gd name="T70" fmla="*/ 622791 w 685"/>
              <a:gd name="T71" fmla="*/ 39917 h 1824"/>
              <a:gd name="T72" fmla="*/ 588650 w 685"/>
              <a:gd name="T73" fmla="*/ 69618 h 1824"/>
              <a:gd name="T74" fmla="*/ 450906 w 685"/>
              <a:gd name="T75" fmla="*/ 87438 h 1824"/>
              <a:gd name="T76" fmla="*/ 455615 w 685"/>
              <a:gd name="T77" fmla="*/ 88864 h 1824"/>
              <a:gd name="T78" fmla="*/ 456792 w 685"/>
              <a:gd name="T79" fmla="*/ 89814 h 1824"/>
              <a:gd name="T80" fmla="*/ 456792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8" name="Freeform 40"/>
          <p:cNvSpPr>
            <a:spLocks/>
          </p:cNvSpPr>
          <p:nvPr/>
        </p:nvSpPr>
        <p:spPr bwMode="auto">
          <a:xfrm>
            <a:off x="3151188" y="4981575"/>
            <a:ext cx="808037" cy="433388"/>
          </a:xfrm>
          <a:custGeom>
            <a:avLst/>
            <a:gdLst>
              <a:gd name="T0" fmla="*/ 494259 w 685"/>
              <a:gd name="T1" fmla="*/ 89814 h 1824"/>
              <a:gd name="T2" fmla="*/ 563856 w 685"/>
              <a:gd name="T3" fmla="*/ 90289 h 1824"/>
              <a:gd name="T4" fmla="*/ 626376 w 685"/>
              <a:gd name="T5" fmla="*/ 93140 h 1824"/>
              <a:gd name="T6" fmla="*/ 686537 w 685"/>
              <a:gd name="T7" fmla="*/ 100268 h 1824"/>
              <a:gd name="T8" fmla="*/ 753775 w 685"/>
              <a:gd name="T9" fmla="*/ 119039 h 1824"/>
              <a:gd name="T10" fmla="*/ 798600 w 685"/>
              <a:gd name="T11" fmla="*/ 163233 h 1824"/>
              <a:gd name="T12" fmla="*/ 805678 w 685"/>
              <a:gd name="T13" fmla="*/ 216219 h 1824"/>
              <a:gd name="T14" fmla="*/ 771469 w 685"/>
              <a:gd name="T15" fmla="*/ 259700 h 1824"/>
              <a:gd name="T16" fmla="*/ 725464 w 685"/>
              <a:gd name="T17" fmla="*/ 274432 h 1824"/>
              <a:gd name="T18" fmla="*/ 693614 w 685"/>
              <a:gd name="T19" fmla="*/ 279184 h 1824"/>
              <a:gd name="T20" fmla="*/ 657046 w 685"/>
              <a:gd name="T21" fmla="*/ 282748 h 1824"/>
              <a:gd name="T22" fmla="*/ 615760 w 685"/>
              <a:gd name="T23" fmla="*/ 285361 h 1824"/>
              <a:gd name="T24" fmla="*/ 594526 w 685"/>
              <a:gd name="T25" fmla="*/ 433388 h 1824"/>
              <a:gd name="T26" fmla="*/ 209972 w 685"/>
              <a:gd name="T27" fmla="*/ 286312 h 1824"/>
              <a:gd name="T28" fmla="*/ 147452 w 685"/>
              <a:gd name="T29" fmla="*/ 282035 h 1824"/>
              <a:gd name="T30" fmla="*/ 84932 w 685"/>
              <a:gd name="T31" fmla="*/ 274907 h 1824"/>
              <a:gd name="T32" fmla="*/ 38927 w 685"/>
              <a:gd name="T33" fmla="*/ 264927 h 1824"/>
              <a:gd name="T34" fmla="*/ 20053 w 685"/>
              <a:gd name="T35" fmla="*/ 252097 h 1824"/>
              <a:gd name="T36" fmla="*/ 15335 w 685"/>
              <a:gd name="T37" fmla="*/ 229049 h 1824"/>
              <a:gd name="T38" fmla="*/ 7078 w 685"/>
              <a:gd name="T39" fmla="*/ 203151 h 1824"/>
              <a:gd name="T40" fmla="*/ 0 w 685"/>
              <a:gd name="T41" fmla="*/ 176064 h 1824"/>
              <a:gd name="T42" fmla="*/ 9437 w 685"/>
              <a:gd name="T43" fmla="*/ 149690 h 1824"/>
              <a:gd name="T44" fmla="*/ 35388 w 685"/>
              <a:gd name="T45" fmla="*/ 126405 h 1824"/>
              <a:gd name="T46" fmla="*/ 87292 w 685"/>
              <a:gd name="T47" fmla="*/ 107159 h 1824"/>
              <a:gd name="T48" fmla="*/ 175763 w 685"/>
              <a:gd name="T49" fmla="*/ 94566 h 1824"/>
              <a:gd name="T50" fmla="*/ 306700 w 685"/>
              <a:gd name="T51" fmla="*/ 89814 h 1824"/>
              <a:gd name="T52" fmla="*/ 326754 w 685"/>
              <a:gd name="T53" fmla="*/ 89814 h 1824"/>
              <a:gd name="T54" fmla="*/ 350346 w 685"/>
              <a:gd name="T55" fmla="*/ 89814 h 1824"/>
              <a:gd name="T56" fmla="*/ 355064 w 685"/>
              <a:gd name="T57" fmla="*/ 88388 h 1824"/>
              <a:gd name="T58" fmla="*/ 358603 w 685"/>
              <a:gd name="T59" fmla="*/ 87438 h 1824"/>
              <a:gd name="T60" fmla="*/ 225307 w 685"/>
              <a:gd name="T61" fmla="*/ 67479 h 1824"/>
              <a:gd name="T62" fmla="*/ 194637 w 685"/>
              <a:gd name="T63" fmla="*/ 38016 h 1824"/>
              <a:gd name="T64" fmla="*/ 257156 w 685"/>
              <a:gd name="T65" fmla="*/ 11405 h 1824"/>
              <a:gd name="T66" fmla="*/ 408147 w 685"/>
              <a:gd name="T67" fmla="*/ 0 h 1824"/>
              <a:gd name="T68" fmla="*/ 561497 w 685"/>
              <a:gd name="T69" fmla="*/ 12355 h 1824"/>
              <a:gd name="T70" fmla="*/ 624017 w 685"/>
              <a:gd name="T71" fmla="*/ 39917 h 1824"/>
              <a:gd name="T72" fmla="*/ 589808 w 685"/>
              <a:gd name="T73" fmla="*/ 69618 h 1824"/>
              <a:gd name="T74" fmla="*/ 451793 w 685"/>
              <a:gd name="T75" fmla="*/ 87438 h 1824"/>
              <a:gd name="T76" fmla="*/ 456511 w 685"/>
              <a:gd name="T77" fmla="*/ 88864 h 1824"/>
              <a:gd name="T78" fmla="*/ 457691 w 685"/>
              <a:gd name="T79" fmla="*/ 89814 h 1824"/>
              <a:gd name="T80" fmla="*/ 457691 w 685"/>
              <a:gd name="T81" fmla="*/ 89814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89" name="Freeform 41"/>
          <p:cNvSpPr>
            <a:spLocks/>
          </p:cNvSpPr>
          <p:nvPr/>
        </p:nvSpPr>
        <p:spPr bwMode="auto">
          <a:xfrm>
            <a:off x="5715000" y="5029200"/>
            <a:ext cx="619125" cy="381000"/>
          </a:xfrm>
          <a:custGeom>
            <a:avLst/>
            <a:gdLst>
              <a:gd name="T0" fmla="*/ 378706 w 685"/>
              <a:gd name="T1" fmla="*/ 78957 h 1824"/>
              <a:gd name="T2" fmla="*/ 432032 w 685"/>
              <a:gd name="T3" fmla="*/ 79375 h 1824"/>
              <a:gd name="T4" fmla="*/ 479935 w 685"/>
              <a:gd name="T5" fmla="*/ 81882 h 1824"/>
              <a:gd name="T6" fmla="*/ 526030 w 685"/>
              <a:gd name="T7" fmla="*/ 88148 h 1824"/>
              <a:gd name="T8" fmla="*/ 577549 w 685"/>
              <a:gd name="T9" fmla="*/ 104650 h 1824"/>
              <a:gd name="T10" fmla="*/ 611894 w 685"/>
              <a:gd name="T11" fmla="*/ 143502 h 1824"/>
              <a:gd name="T12" fmla="*/ 617317 w 685"/>
              <a:gd name="T13" fmla="*/ 190082 h 1824"/>
              <a:gd name="T14" fmla="*/ 591106 w 685"/>
              <a:gd name="T15" fmla="*/ 228308 h 1824"/>
              <a:gd name="T16" fmla="*/ 555857 w 685"/>
              <a:gd name="T17" fmla="*/ 241258 h 1824"/>
              <a:gd name="T18" fmla="*/ 531453 w 685"/>
              <a:gd name="T19" fmla="*/ 245436 h 1824"/>
              <a:gd name="T20" fmla="*/ 503434 w 685"/>
              <a:gd name="T21" fmla="*/ 248569 h 1824"/>
              <a:gd name="T22" fmla="*/ 471800 w 685"/>
              <a:gd name="T23" fmla="*/ 250867 h 1824"/>
              <a:gd name="T24" fmla="*/ 455531 w 685"/>
              <a:gd name="T25" fmla="*/ 381000 h 1824"/>
              <a:gd name="T26" fmla="*/ 160882 w 685"/>
              <a:gd name="T27" fmla="*/ 251702 h 1824"/>
              <a:gd name="T28" fmla="*/ 112979 w 685"/>
              <a:gd name="T29" fmla="*/ 247942 h 1824"/>
              <a:gd name="T30" fmla="*/ 65076 w 685"/>
              <a:gd name="T31" fmla="*/ 241676 h 1824"/>
              <a:gd name="T32" fmla="*/ 29826 w 685"/>
              <a:gd name="T33" fmla="*/ 232903 h 1824"/>
              <a:gd name="T34" fmla="*/ 15365 w 685"/>
              <a:gd name="T35" fmla="*/ 221623 h 1824"/>
              <a:gd name="T36" fmla="*/ 11750 w 685"/>
              <a:gd name="T37" fmla="*/ 201362 h 1824"/>
              <a:gd name="T38" fmla="*/ 5423 w 685"/>
              <a:gd name="T39" fmla="*/ 178594 h 1824"/>
              <a:gd name="T40" fmla="*/ 0 w 685"/>
              <a:gd name="T41" fmla="*/ 154781 h 1824"/>
              <a:gd name="T42" fmla="*/ 7231 w 685"/>
              <a:gd name="T43" fmla="*/ 131595 h 1824"/>
              <a:gd name="T44" fmla="*/ 27115 w 685"/>
              <a:gd name="T45" fmla="*/ 111125 h 1824"/>
              <a:gd name="T46" fmla="*/ 66884 w 685"/>
              <a:gd name="T47" fmla="*/ 94206 h 1824"/>
              <a:gd name="T48" fmla="*/ 134671 w 685"/>
              <a:gd name="T49" fmla="*/ 83135 h 1824"/>
              <a:gd name="T50" fmla="*/ 234996 w 685"/>
              <a:gd name="T51" fmla="*/ 78957 h 1824"/>
              <a:gd name="T52" fmla="*/ 250361 w 685"/>
              <a:gd name="T53" fmla="*/ 78957 h 1824"/>
              <a:gd name="T54" fmla="*/ 268438 w 685"/>
              <a:gd name="T55" fmla="*/ 78957 h 1824"/>
              <a:gd name="T56" fmla="*/ 272053 w 685"/>
              <a:gd name="T57" fmla="*/ 77704 h 1824"/>
              <a:gd name="T58" fmla="*/ 274765 w 685"/>
              <a:gd name="T59" fmla="*/ 76868 h 1824"/>
              <a:gd name="T60" fmla="*/ 172632 w 685"/>
              <a:gd name="T61" fmla="*/ 59322 h 1824"/>
              <a:gd name="T62" fmla="*/ 149132 w 685"/>
              <a:gd name="T63" fmla="*/ 33421 h 1824"/>
              <a:gd name="T64" fmla="*/ 197035 w 685"/>
              <a:gd name="T65" fmla="*/ 10026 h 1824"/>
              <a:gd name="T66" fmla="*/ 312726 w 685"/>
              <a:gd name="T67" fmla="*/ 0 h 1824"/>
              <a:gd name="T68" fmla="*/ 430224 w 685"/>
              <a:gd name="T69" fmla="*/ 10862 h 1824"/>
              <a:gd name="T70" fmla="*/ 478127 w 685"/>
              <a:gd name="T71" fmla="*/ 35092 h 1824"/>
              <a:gd name="T72" fmla="*/ 451916 w 685"/>
              <a:gd name="T73" fmla="*/ 61202 h 1824"/>
              <a:gd name="T74" fmla="*/ 346168 w 685"/>
              <a:gd name="T75" fmla="*/ 76868 h 1824"/>
              <a:gd name="T76" fmla="*/ 349783 w 685"/>
              <a:gd name="T77" fmla="*/ 78122 h 1824"/>
              <a:gd name="T78" fmla="*/ 350687 w 685"/>
              <a:gd name="T79" fmla="*/ 78957 h 1824"/>
              <a:gd name="T80" fmla="*/ 350687 w 685"/>
              <a:gd name="T81" fmla="*/ 78957 h 1824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685" h="1824">
                <a:moveTo>
                  <a:pt x="388" y="378"/>
                </a:moveTo>
                <a:lnTo>
                  <a:pt x="419" y="378"/>
                </a:lnTo>
                <a:lnTo>
                  <a:pt x="451" y="378"/>
                </a:lnTo>
                <a:lnTo>
                  <a:pt x="478" y="380"/>
                </a:lnTo>
                <a:lnTo>
                  <a:pt x="505" y="383"/>
                </a:lnTo>
                <a:lnTo>
                  <a:pt x="531" y="392"/>
                </a:lnTo>
                <a:lnTo>
                  <a:pt x="557" y="403"/>
                </a:lnTo>
                <a:lnTo>
                  <a:pt x="582" y="422"/>
                </a:lnTo>
                <a:lnTo>
                  <a:pt x="608" y="446"/>
                </a:lnTo>
                <a:lnTo>
                  <a:pt x="639" y="501"/>
                </a:lnTo>
                <a:lnTo>
                  <a:pt x="663" y="584"/>
                </a:lnTo>
                <a:lnTo>
                  <a:pt x="677" y="687"/>
                </a:lnTo>
                <a:lnTo>
                  <a:pt x="685" y="798"/>
                </a:lnTo>
                <a:lnTo>
                  <a:pt x="683" y="910"/>
                </a:lnTo>
                <a:lnTo>
                  <a:pt x="674" y="1011"/>
                </a:lnTo>
                <a:lnTo>
                  <a:pt x="654" y="1093"/>
                </a:lnTo>
                <a:lnTo>
                  <a:pt x="626" y="1144"/>
                </a:lnTo>
                <a:lnTo>
                  <a:pt x="615" y="1155"/>
                </a:lnTo>
                <a:lnTo>
                  <a:pt x="602" y="1166"/>
                </a:lnTo>
                <a:lnTo>
                  <a:pt x="588" y="1175"/>
                </a:lnTo>
                <a:lnTo>
                  <a:pt x="573" y="1183"/>
                </a:lnTo>
                <a:lnTo>
                  <a:pt x="557" y="1190"/>
                </a:lnTo>
                <a:lnTo>
                  <a:pt x="540" y="1196"/>
                </a:lnTo>
                <a:lnTo>
                  <a:pt x="522" y="1201"/>
                </a:lnTo>
                <a:lnTo>
                  <a:pt x="504" y="1205"/>
                </a:lnTo>
                <a:lnTo>
                  <a:pt x="504" y="1824"/>
                </a:lnTo>
                <a:lnTo>
                  <a:pt x="178" y="1824"/>
                </a:lnTo>
                <a:lnTo>
                  <a:pt x="178" y="1205"/>
                </a:lnTo>
                <a:lnTo>
                  <a:pt x="152" y="1198"/>
                </a:lnTo>
                <a:lnTo>
                  <a:pt x="125" y="1187"/>
                </a:lnTo>
                <a:lnTo>
                  <a:pt x="97" y="1174"/>
                </a:lnTo>
                <a:lnTo>
                  <a:pt x="72" y="1157"/>
                </a:lnTo>
                <a:lnTo>
                  <a:pt x="50" y="1137"/>
                </a:lnTo>
                <a:lnTo>
                  <a:pt x="33" y="1115"/>
                </a:lnTo>
                <a:lnTo>
                  <a:pt x="21" y="1089"/>
                </a:lnTo>
                <a:lnTo>
                  <a:pt x="17" y="1061"/>
                </a:lnTo>
                <a:lnTo>
                  <a:pt x="15" y="1015"/>
                </a:lnTo>
                <a:lnTo>
                  <a:pt x="13" y="964"/>
                </a:lnTo>
                <a:lnTo>
                  <a:pt x="10" y="910"/>
                </a:lnTo>
                <a:lnTo>
                  <a:pt x="6" y="855"/>
                </a:lnTo>
                <a:lnTo>
                  <a:pt x="2" y="798"/>
                </a:lnTo>
                <a:lnTo>
                  <a:pt x="0" y="741"/>
                </a:lnTo>
                <a:lnTo>
                  <a:pt x="2" y="685"/>
                </a:lnTo>
                <a:lnTo>
                  <a:pt x="8" y="630"/>
                </a:lnTo>
                <a:lnTo>
                  <a:pt x="15" y="580"/>
                </a:lnTo>
                <a:lnTo>
                  <a:pt x="30" y="532"/>
                </a:lnTo>
                <a:lnTo>
                  <a:pt x="48" y="488"/>
                </a:lnTo>
                <a:lnTo>
                  <a:pt x="74" y="451"/>
                </a:lnTo>
                <a:lnTo>
                  <a:pt x="107" y="420"/>
                </a:lnTo>
                <a:lnTo>
                  <a:pt x="149" y="398"/>
                </a:lnTo>
                <a:lnTo>
                  <a:pt x="200" y="383"/>
                </a:lnTo>
                <a:lnTo>
                  <a:pt x="260" y="378"/>
                </a:lnTo>
                <a:lnTo>
                  <a:pt x="269" y="378"/>
                </a:lnTo>
                <a:lnTo>
                  <a:pt x="277" y="378"/>
                </a:lnTo>
                <a:lnTo>
                  <a:pt x="286" y="378"/>
                </a:lnTo>
                <a:lnTo>
                  <a:pt x="297" y="378"/>
                </a:lnTo>
                <a:lnTo>
                  <a:pt x="297" y="376"/>
                </a:lnTo>
                <a:lnTo>
                  <a:pt x="301" y="372"/>
                </a:lnTo>
                <a:lnTo>
                  <a:pt x="302" y="370"/>
                </a:lnTo>
                <a:lnTo>
                  <a:pt x="304" y="368"/>
                </a:lnTo>
                <a:lnTo>
                  <a:pt x="236" y="335"/>
                </a:lnTo>
                <a:lnTo>
                  <a:pt x="191" y="284"/>
                </a:lnTo>
                <a:lnTo>
                  <a:pt x="169" y="225"/>
                </a:lnTo>
                <a:lnTo>
                  <a:pt x="165" y="160"/>
                </a:lnTo>
                <a:lnTo>
                  <a:pt x="183" y="99"/>
                </a:lnTo>
                <a:lnTo>
                  <a:pt x="218" y="48"/>
                </a:lnTo>
                <a:lnTo>
                  <a:pt x="273" y="13"/>
                </a:lnTo>
                <a:lnTo>
                  <a:pt x="346" y="0"/>
                </a:lnTo>
                <a:lnTo>
                  <a:pt x="419" y="15"/>
                </a:lnTo>
                <a:lnTo>
                  <a:pt x="476" y="52"/>
                </a:lnTo>
                <a:lnTo>
                  <a:pt x="513" y="105"/>
                </a:lnTo>
                <a:lnTo>
                  <a:pt x="529" y="168"/>
                </a:lnTo>
                <a:lnTo>
                  <a:pt x="524" y="232"/>
                </a:lnTo>
                <a:lnTo>
                  <a:pt x="500" y="293"/>
                </a:lnTo>
                <a:lnTo>
                  <a:pt x="452" y="341"/>
                </a:lnTo>
                <a:lnTo>
                  <a:pt x="383" y="368"/>
                </a:lnTo>
                <a:lnTo>
                  <a:pt x="385" y="370"/>
                </a:lnTo>
                <a:lnTo>
                  <a:pt x="387" y="374"/>
                </a:lnTo>
                <a:lnTo>
                  <a:pt x="388" y="376"/>
                </a:lnTo>
                <a:lnTo>
                  <a:pt x="388" y="378"/>
                </a:lnTo>
                <a:close/>
              </a:path>
            </a:pathLst>
          </a:cu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27690" name="Rectangle 42"/>
          <p:cNvSpPr>
            <a:spLocks noChangeArrowheads="1"/>
          </p:cNvSpPr>
          <p:nvPr/>
        </p:nvSpPr>
        <p:spPr bwMode="auto">
          <a:xfrm>
            <a:off x="5243513" y="6548438"/>
            <a:ext cx="32174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GB" sz="1400" b="1" dirty="0">
                <a:solidFill>
                  <a:prstClr val="black"/>
                </a:solidFill>
                <a:latin typeface="Arial" charset="0"/>
              </a:rPr>
              <a:t>Source: WHO, World Health Report </a:t>
            </a:r>
          </a:p>
        </p:txBody>
      </p:sp>
      <p:grpSp>
        <p:nvGrpSpPr>
          <p:cNvPr id="27691" name="Group 43"/>
          <p:cNvGrpSpPr>
            <a:grpSpLocks/>
          </p:cNvGrpSpPr>
          <p:nvPr/>
        </p:nvGrpSpPr>
        <p:grpSpPr bwMode="auto">
          <a:xfrm>
            <a:off x="0" y="0"/>
            <a:ext cx="539750" cy="7107238"/>
            <a:chOff x="0" y="0"/>
            <a:chExt cx="340" cy="4477"/>
          </a:xfrm>
        </p:grpSpPr>
        <p:grpSp>
          <p:nvGrpSpPr>
            <p:cNvPr id="27692" name="Group 44"/>
            <p:cNvGrpSpPr>
              <a:grpSpLocks/>
            </p:cNvGrpSpPr>
            <p:nvPr/>
          </p:nvGrpSpPr>
          <p:grpSpPr bwMode="auto">
            <a:xfrm>
              <a:off x="0" y="0"/>
              <a:ext cx="340" cy="4477"/>
              <a:chOff x="0" y="0"/>
              <a:chExt cx="340" cy="4477"/>
            </a:xfrm>
          </p:grpSpPr>
          <p:pic>
            <p:nvPicPr>
              <p:cNvPr id="27694" name="Picture 45" descr="picture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0" cy="43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7695" name="Text Box 46"/>
              <p:cNvSpPr txBox="1">
                <a:spLocks noChangeAspect="1" noChangeArrowheads="1"/>
              </p:cNvSpPr>
              <p:nvPr/>
            </p:nvSpPr>
            <p:spPr bwMode="auto">
              <a:xfrm rot="10800000">
                <a:off x="19" y="6"/>
                <a:ext cx="289" cy="447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eaVert"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algn="ctr">
                  <a:spcBef>
                    <a:spcPct val="10000"/>
                  </a:spcBef>
                </a:pPr>
                <a:r>
                  <a:rPr lang="en-US" b="1">
                    <a:solidFill>
                      <a:prstClr val="black"/>
                    </a:solidFill>
                    <a:latin typeface="Arial" charset="0"/>
                  </a:rPr>
                  <a:t>COAG 18th Session – 9-10 Feb 2004</a:t>
                </a:r>
              </a:p>
            </p:txBody>
          </p:sp>
        </p:grpSp>
        <p:pic>
          <p:nvPicPr>
            <p:cNvPr id="27693" name="Picture 4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980"/>
              <a:ext cx="340" cy="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58775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200"/>
                                        <p:tgtEl>
                                          <p:spTgt spid="114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9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200"/>
                                        <p:tgtEl>
                                          <p:spTgt spid="114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200"/>
                                        <p:tgtEl>
                                          <p:spTgt spid="11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200"/>
                                        <p:tgtEl>
                                          <p:spTgt spid="11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200"/>
                                        <p:tgtEl>
                                          <p:spTgt spid="114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7" grpId="0" animBg="1"/>
      <p:bldP spid="114699" grpId="0" animBg="1"/>
      <p:bldP spid="114700" grpId="0" animBg="1"/>
      <p:bldP spid="114701" grpId="0" animBg="1"/>
      <p:bldP spid="114702" grpId="0" animBg="1"/>
      <p:bldP spid="114716" grpId="0" animBg="1"/>
      <p:bldP spid="114717" grpId="0" animBg="1"/>
      <p:bldP spid="114718" grpId="0" animBg="1"/>
      <p:bldP spid="114719" grpId="0" animBg="1"/>
      <p:bldP spid="114720" grpId="0" animBg="1"/>
      <p:bldP spid="114721" grpId="0" animBg="1"/>
      <p:bldP spid="114722" grpId="0" animBg="1"/>
      <p:bldP spid="114723" grpId="0" animBg="1"/>
      <p:bldP spid="11472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Title 1"/>
          <p:cNvSpPr>
            <a:spLocks noGrp="1"/>
          </p:cNvSpPr>
          <p:nvPr>
            <p:ph type="title"/>
          </p:nvPr>
        </p:nvSpPr>
        <p:spPr>
          <a:xfrm>
            <a:off x="579438" y="177800"/>
            <a:ext cx="8185150" cy="822325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Global causes of disability-adjusted life years (DALYs) </a:t>
            </a:r>
            <a:endParaRPr lang="sr-Cyrl-R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8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3824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363" y="1557338"/>
            <a:ext cx="8386762" cy="439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824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438" y="989013"/>
            <a:ext cx="7920037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8246" name="Rectangle 3"/>
          <p:cNvSpPr>
            <a:spLocks noChangeArrowheads="1"/>
          </p:cNvSpPr>
          <p:nvPr/>
        </p:nvSpPr>
        <p:spPr bwMode="auto">
          <a:xfrm>
            <a:off x="468313" y="6092825"/>
            <a:ext cx="84963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GBD 2019 Diseases and Injuries Collaborators. </a:t>
            </a:r>
            <a:r>
              <a:rPr lang="en-US" sz="1400" b="1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Global burden of 369 diseases and injuries in 204 countries and territories, 1990-2019: a systematic analysis for the Global Burden of Disease Study 2019</a:t>
            </a:r>
            <a:r>
              <a:rPr lang="en-US" sz="1400" smtClean="0">
                <a:solidFill>
                  <a:srgbClr val="212121"/>
                </a:solidFill>
                <a:latin typeface="Times New Roman" pitchFamily="18" charset="0"/>
                <a:cs typeface="Times New Roman" pitchFamily="18" charset="0"/>
              </a:rPr>
              <a:t>. Lancet. 2020;396(10258):1204-1222..</a:t>
            </a:r>
            <a:endParaRPr lang="sr-Cyrl-RS" sz="1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94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Global causes of disability-adjusted life years (DALYs) </a:t>
            </a:r>
            <a:endParaRPr lang="sr-Cyrl-RS" sz="2400" smtClean="0"/>
          </a:p>
        </p:txBody>
      </p:sp>
      <p:sp>
        <p:nvSpPr>
          <p:cNvPr id="139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39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41438"/>
            <a:ext cx="8289925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2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427163"/>
            <a:ext cx="158432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27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8" y="1427163"/>
            <a:ext cx="1617662" cy="233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927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6075363"/>
            <a:ext cx="8523287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008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Title 1"/>
          <p:cNvSpPr>
            <a:spLocks noGrp="1"/>
          </p:cNvSpPr>
          <p:nvPr>
            <p:ph type="title"/>
          </p:nvPr>
        </p:nvSpPr>
        <p:spPr>
          <a:xfrm>
            <a:off x="590550" y="274638"/>
            <a:ext cx="8096250" cy="8509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Global causes of disability-adjusted life years (DALYs) </a:t>
            </a:r>
            <a:endParaRPr lang="sr-Cyrl-RS" sz="2400" smtClean="0"/>
          </a:p>
        </p:txBody>
      </p:sp>
      <p:sp>
        <p:nvSpPr>
          <p:cNvPr id="140291" name="Content Placeholder 2"/>
          <p:cNvSpPr>
            <a:spLocks noGrp="1"/>
          </p:cNvSpPr>
          <p:nvPr>
            <p:ph idx="1"/>
          </p:nvPr>
        </p:nvSpPr>
        <p:spPr>
          <a:xfrm>
            <a:off x="455613" y="1550988"/>
            <a:ext cx="8229600" cy="4525962"/>
          </a:xfrm>
        </p:spPr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0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50" y="908050"/>
            <a:ext cx="7921625" cy="5024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029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076950"/>
            <a:ext cx="852328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108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Global causes of disability-adjusted life years (DALYs) </a:t>
            </a:r>
            <a:endParaRPr lang="sr-Cyrl-RS" sz="2400" smtClean="0"/>
          </a:p>
        </p:txBody>
      </p:sp>
      <p:sp>
        <p:nvSpPr>
          <p:cNvPr id="141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13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33500"/>
            <a:ext cx="8135937" cy="4659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3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341438"/>
            <a:ext cx="1190625" cy="17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31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1431925"/>
            <a:ext cx="1584325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131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3" y="6165850"/>
            <a:ext cx="852328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13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900"/>
          </a:xfrm>
        </p:spPr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Global causes of disability-adjusted life years (DALYs) </a:t>
            </a:r>
            <a:endParaRPr lang="sr-Cyrl-RS" sz="2400" smtClean="0"/>
          </a:p>
        </p:txBody>
      </p:sp>
      <p:sp>
        <p:nvSpPr>
          <p:cNvPr id="142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2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13" y="908050"/>
            <a:ext cx="7920037" cy="5027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23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3" y="6078538"/>
            <a:ext cx="8523287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404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b="1" smtClean="0">
                <a:latin typeface="Times New Roman" pitchFamily="18" charset="0"/>
                <a:cs typeface="Times New Roman" pitchFamily="18" charset="0"/>
              </a:rPr>
              <a:t>Global causes of disability-adjusted life years (DALYs) </a:t>
            </a:r>
            <a:endParaRPr lang="sr-Cyrl-RS" sz="2400" smtClean="0"/>
          </a:p>
        </p:txBody>
      </p:sp>
      <p:sp>
        <p:nvSpPr>
          <p:cNvPr id="143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3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12875"/>
            <a:ext cx="8207375" cy="458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1543050"/>
            <a:ext cx="1262063" cy="18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476375"/>
            <a:ext cx="1584325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6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6169025"/>
            <a:ext cx="8523287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16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44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438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8077200" cy="440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4389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5233988"/>
            <a:ext cx="25622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4390" name="Rectangle 3"/>
          <p:cNvSpPr>
            <a:spLocks noChangeArrowheads="1"/>
          </p:cNvSpPr>
          <p:nvPr/>
        </p:nvSpPr>
        <p:spPr bwMode="auto">
          <a:xfrm>
            <a:off x="508000" y="5373688"/>
            <a:ext cx="81375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GBD 2019 Risk Factors Collaborators. Global burden of 87 risk factors in 204 countries and territories, 1990-2019: a systematic analysis for the Global Burden of Disease Study 2019. Lancet. 2020;396(10258):1223-1249.</a:t>
            </a:r>
            <a:endParaRPr lang="sr-Cyrl-RS" sz="1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89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Title 1"/>
          <p:cNvSpPr>
            <a:spLocks noGrp="1"/>
          </p:cNvSpPr>
          <p:nvPr>
            <p:ph type="title"/>
          </p:nvPr>
        </p:nvSpPr>
        <p:spPr>
          <a:xfrm>
            <a:off x="461963" y="188913"/>
            <a:ext cx="8229600" cy="1143000"/>
          </a:xfrm>
        </p:spPr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45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5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5233988"/>
            <a:ext cx="25622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5413" name="Rectangle 3"/>
          <p:cNvSpPr>
            <a:spLocks noChangeArrowheads="1"/>
          </p:cNvSpPr>
          <p:nvPr/>
        </p:nvSpPr>
        <p:spPr bwMode="auto">
          <a:xfrm>
            <a:off x="508000" y="5373688"/>
            <a:ext cx="81375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GBD 2019 Risk Factors Collaborators. Global burden of 87 risk factors in 204 countries and territories, 1990-2019: a systematic analysis for the Global Burden of Disease Study 2019. Lancet. 2020;396(10258):1223-1249.</a:t>
            </a:r>
            <a:endParaRPr lang="sr-Cyrl-RS" sz="1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54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1557338"/>
            <a:ext cx="8272462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43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46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6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5233988"/>
            <a:ext cx="25622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6437" name="Rectangle 3"/>
          <p:cNvSpPr>
            <a:spLocks noChangeArrowheads="1"/>
          </p:cNvSpPr>
          <p:nvPr/>
        </p:nvSpPr>
        <p:spPr bwMode="auto">
          <a:xfrm>
            <a:off x="508000" y="5373688"/>
            <a:ext cx="81375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GBD 2019 Risk Factors Collaborators. Global burden of 87 risk factors in 204 countries and territories, 1990-2019: a systematic analysis for the Global Burden of Disease Study 2019. Lancet. 2020 Oct 17;396(10258):1223-1249.</a:t>
            </a:r>
            <a:endParaRPr lang="sr-Cyrl-RS" sz="1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64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1633538"/>
            <a:ext cx="8058150" cy="3590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31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Епидемиолошка</a:t>
            </a:r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транзиција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Најдраматичније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промене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том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смислу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биле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оне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настале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крајем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почетком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XVIII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великом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броју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земаља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са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заустављањем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епидемија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акутних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заразних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последичним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падом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њима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изазваног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морталитета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Узроци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опадања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инфективних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објашњавају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резултат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примене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нових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медицинских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мера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заштите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лечења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променама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начину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побољшању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општег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стандарда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живота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хигијенизацији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насеља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др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697"/>
    </mc:Choice>
    <mc:Fallback xmlns="">
      <p:transition spd="slow" advTm="58697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47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7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5233988"/>
            <a:ext cx="25622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7461" name="Rectangle 3"/>
          <p:cNvSpPr>
            <a:spLocks noChangeArrowheads="1"/>
          </p:cNvSpPr>
          <p:nvPr/>
        </p:nvSpPr>
        <p:spPr bwMode="auto">
          <a:xfrm>
            <a:off x="508000" y="5373688"/>
            <a:ext cx="81375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GBD 2019 Risk Factors Collaborators. Global burden of 87 risk factors in 204 countries and territories, 1990-2019: a systematic analysis for the Global Burden of Disease Study 2019. Lancet. 2020 Oct 17;396(10258):1223-1249.</a:t>
            </a:r>
            <a:endParaRPr lang="sr-Cyrl-RS" sz="1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74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3" y="1924050"/>
            <a:ext cx="8067675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9916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48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48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1775" y="5233988"/>
            <a:ext cx="2562225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8485" name="Rectangle 3"/>
          <p:cNvSpPr>
            <a:spLocks noChangeArrowheads="1"/>
          </p:cNvSpPr>
          <p:nvPr/>
        </p:nvSpPr>
        <p:spPr bwMode="auto">
          <a:xfrm>
            <a:off x="508000" y="5373688"/>
            <a:ext cx="81375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14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GBD 2019 Risk Factors Collaborators. Global burden of 87 risk factors in 204 countries and territories, 1990-2019: a systematic analysis for the Global Burden of Disease Study 2019. Lancet. 2020 Oct 17;396(10258):1223-1249.</a:t>
            </a:r>
            <a:endParaRPr lang="sr-Cyrl-RS" sz="140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84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24050"/>
            <a:ext cx="807720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159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Kardiovaskularne bolesti</a:t>
            </a:r>
            <a:endParaRPr lang="sr-Cyrl-R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50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3" y="1341438"/>
            <a:ext cx="8208962" cy="503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714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23850" y="188913"/>
            <a:ext cx="8496300" cy="64801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31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52579" name="Content Placeholder 2"/>
          <p:cNvSpPr>
            <a:spLocks noGrp="1"/>
          </p:cNvSpPr>
          <p:nvPr>
            <p:ph idx="1"/>
          </p:nvPr>
        </p:nvSpPr>
        <p:spPr>
          <a:xfrm>
            <a:off x="323850" y="5876925"/>
            <a:ext cx="8529638" cy="765175"/>
          </a:xfrm>
        </p:spPr>
        <p:txBody>
          <a:bodyPr/>
          <a:lstStyle/>
          <a:p>
            <a:pPr marL="0" indent="0" algn="just" eaLnBrk="1" hangingPunct="1">
              <a:buFont typeface="Arial" pitchFamily="34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GBD-NHLBI-JACC Global Burden of Cardiovascular Diseases Writing Group. </a:t>
            </a:r>
            <a:r>
              <a:rPr lang="en-US" sz="1200" i="1" smtClean="0">
                <a:latin typeface="Times New Roman" pitchFamily="18" charset="0"/>
                <a:cs typeface="Times New Roman" pitchFamily="18" charset="0"/>
              </a:rPr>
              <a:t>Global Burden of Cardiovascular Diseases and Risk Factors, 1990-2019: Update From the GBD 2019 Study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. J Am Coll Cardiol. 2020 Dec 22;76(25):2982-3021</a:t>
            </a:r>
            <a:endParaRPr lang="sr-Cyrl-RS" sz="12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25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409700"/>
            <a:ext cx="89535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551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53603" name="Content Placeholder 2"/>
          <p:cNvSpPr>
            <a:spLocks noGrp="1"/>
          </p:cNvSpPr>
          <p:nvPr>
            <p:ph idx="1"/>
          </p:nvPr>
        </p:nvSpPr>
        <p:spPr>
          <a:xfrm>
            <a:off x="323850" y="5876925"/>
            <a:ext cx="8529638" cy="765175"/>
          </a:xfrm>
        </p:spPr>
        <p:txBody>
          <a:bodyPr/>
          <a:lstStyle/>
          <a:p>
            <a:pPr marL="0" indent="0" algn="just" eaLnBrk="1" hangingPunct="1">
              <a:buFont typeface="Arial" pitchFamily="34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GBD-NHLBI-JACC Global Burden of Cardiovascular Diseases Writing Group. </a:t>
            </a:r>
            <a:r>
              <a:rPr lang="en-US" sz="1200" i="1" smtClean="0">
                <a:latin typeface="Times New Roman" pitchFamily="18" charset="0"/>
                <a:cs typeface="Times New Roman" pitchFamily="18" charset="0"/>
              </a:rPr>
              <a:t>Global Burden of Cardiovascular Diseases and Risk Factors, 1990-2019: Update From the GBD 2019 Study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. J Am Coll Cardiol. 2020 Dec 22;76(25):2982-3021</a:t>
            </a:r>
            <a:endParaRPr lang="sr-Cyrl-RS" sz="12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0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57338"/>
            <a:ext cx="8853488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584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56675" name="Content Placeholder 2"/>
          <p:cNvSpPr>
            <a:spLocks noGrp="1"/>
          </p:cNvSpPr>
          <p:nvPr>
            <p:ph idx="1"/>
          </p:nvPr>
        </p:nvSpPr>
        <p:spPr>
          <a:xfrm>
            <a:off x="323850" y="5876925"/>
            <a:ext cx="8529638" cy="765175"/>
          </a:xfrm>
        </p:spPr>
        <p:txBody>
          <a:bodyPr/>
          <a:lstStyle/>
          <a:p>
            <a:pPr marL="0" indent="0" algn="just" eaLnBrk="1" hangingPunct="1">
              <a:buFont typeface="Arial" pitchFamily="34" charset="0"/>
              <a:buNone/>
            </a:pP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GBD-NHLBI-JACC Global Burden of Cardiovascular Diseases Writing Group. </a:t>
            </a:r>
            <a:r>
              <a:rPr lang="en-US" sz="1200" i="1" smtClean="0">
                <a:latin typeface="Times New Roman" pitchFamily="18" charset="0"/>
                <a:cs typeface="Times New Roman" pitchFamily="18" charset="0"/>
              </a:rPr>
              <a:t>Global Burden of Cardiovascular Diseases and Risk Factors, 1990-2019: Update From the GBD 2019 Study</a:t>
            </a:r>
            <a:r>
              <a:rPr lang="en-US" sz="1200" smtClean="0">
                <a:latin typeface="Times New Roman" pitchFamily="18" charset="0"/>
                <a:cs typeface="Times New Roman" pitchFamily="18" charset="0"/>
              </a:rPr>
              <a:t>. J Am Coll Cardiol. 2020 Dec 22;76(25):2982-3021</a:t>
            </a:r>
            <a:endParaRPr lang="sr-Cyrl-RS" sz="12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6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692150"/>
            <a:ext cx="7067550" cy="493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459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sr-Cyrl-BA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aligne bolesti</a:t>
            </a:r>
            <a:endParaRPr lang="sr-Cyrl-R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76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5770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916113"/>
            <a:ext cx="5040312" cy="377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36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58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58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188913"/>
            <a:ext cx="4926013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87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714750"/>
            <a:ext cx="4821238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323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59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597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228725"/>
            <a:ext cx="8829675" cy="4400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33719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19063"/>
            <a:ext cx="8572500" cy="661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02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908"/>
    </mc:Choice>
    <mc:Fallback xmlns="">
      <p:transition spd="slow" advTm="33908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0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0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0" y="1552575"/>
            <a:ext cx="842010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7792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1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1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63" y="188913"/>
            <a:ext cx="8591550" cy="338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179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3684588"/>
            <a:ext cx="8648700" cy="296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692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2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28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63" y="3429000"/>
            <a:ext cx="8458200" cy="318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28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100" y="361950"/>
            <a:ext cx="6334125" cy="3067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76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38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38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714750"/>
            <a:ext cx="8553450" cy="314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4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33375"/>
            <a:ext cx="6892925" cy="3240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463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4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48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0" y="1257300"/>
            <a:ext cx="86487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0297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5891" name="Content Placeholder 2"/>
          <p:cNvSpPr>
            <a:spLocks noGrp="1"/>
          </p:cNvSpPr>
          <p:nvPr>
            <p:ph idx="1"/>
          </p:nvPr>
        </p:nvSpPr>
        <p:spPr>
          <a:xfrm>
            <a:off x="457200" y="1268413"/>
            <a:ext cx="8229600" cy="4857750"/>
          </a:xfrm>
        </p:spPr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58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3988"/>
            <a:ext cx="9144000" cy="401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86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6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69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63" y="3644900"/>
            <a:ext cx="8601075" cy="3095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691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33375"/>
            <a:ext cx="6400800" cy="305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114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7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79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709988"/>
            <a:ext cx="85725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79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333375"/>
            <a:ext cx="6105525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7449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68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689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88" y="3573463"/>
            <a:ext cx="858202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896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333375"/>
            <a:ext cx="6410325" cy="307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984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481328"/>
            <a:ext cx="9144000" cy="4525963"/>
          </a:xfrm>
        </p:spPr>
        <p:txBody>
          <a:bodyPr>
            <a:normAutofit/>
          </a:bodyPr>
          <a:lstStyle/>
          <a:p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Vodeća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maligna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lokalizacija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oboljevanju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(21,3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%)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umiranju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29,9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%)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muškoj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populaciji.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Posle raka dojke i kolona i rektuma, rak pluća je treći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10,0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%) po učestalosti uzrok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oboljevanja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drugi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15,9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%)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uzrok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umiranja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populaciji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mtClean="0"/>
              <a:t>    </a:t>
            </a:r>
            <a:r>
              <a:rPr lang="en-US" sz="3600" smtClean="0">
                <a:effectLst/>
                <a:latin typeface="Calibri" pitchFamily="34" charset="0"/>
                <a:cs typeface="Calibri" pitchFamily="34" charset="0"/>
              </a:rPr>
              <a:t>Maligni tumori</a:t>
            </a:r>
            <a:r>
              <a:rPr lang="sr-Cyrl-RS" sz="3600" smtClean="0">
                <a:effectLst/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effectLst/>
                <a:latin typeface="Calibri" pitchFamily="34" charset="0"/>
                <a:cs typeface="Calibri" pitchFamily="34" charset="0"/>
              </a:rPr>
              <a:t>pluća</a:t>
            </a:r>
            <a:r>
              <a:rPr lang="vi-VN" sz="3600" smtClean="0">
                <a:effectLst/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effectLst/>
                <a:latin typeface="Calibri" pitchFamily="34" charset="0"/>
                <a:cs typeface="Calibri" pitchFamily="34" charset="0"/>
              </a:rPr>
              <a:t>i</a:t>
            </a:r>
            <a:r>
              <a:rPr lang="vi-VN" sz="3600" smtClean="0">
                <a:effectLst/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effectLst/>
                <a:latin typeface="Calibri" pitchFamily="34" charset="0"/>
                <a:cs typeface="Calibri" pitchFamily="34" charset="0"/>
              </a:rPr>
              <a:t>bronhija</a:t>
            </a:r>
            <a:endParaRPr lang="en-US" sz="3600" dirty="0">
              <a:effectLst/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310" y="4191000"/>
            <a:ext cx="2584450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96" y="4209393"/>
            <a:ext cx="6400800" cy="312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19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&amp;Scy;&amp;rcy;&amp;ocy;&amp;dcy;&amp;ncy;&amp;acy; &amp;scy;&amp;lcy;&amp;icy;&amp;kcy;&amp;acy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8458200" cy="617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868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753"/>
    </mc:Choice>
    <mc:Fallback xmlns="">
      <p:transition spd="slow" advTm="15753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Calibri" pitchFamily="34" charset="0"/>
                <a:cs typeface="Calibri" pitchFamily="34" charset="0"/>
              </a:rPr>
              <a:t>Pušenje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je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osnovni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faktor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rizika za nastanak raka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Pušači imaju 20 puta veću verovatnoću da</a:t>
            </a:r>
            <a:r>
              <a:rPr lang="en-US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obole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od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odnosu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nepušače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.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Odgovorno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za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r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pluć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kod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približno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90% muškaraca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 80% žena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Rizik za pojavu raka pluća raste sa brojem popušenih cigareta, dužinom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pušačkog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staža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koncentracijom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katrana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nikotina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koji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se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udahne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. 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          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5029200"/>
            <a:ext cx="2743200" cy="242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490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092891"/>
          </a:xfrm>
        </p:spPr>
        <p:txBody>
          <a:bodyPr>
            <a:normAutofit/>
          </a:bodyPr>
          <a:lstStyle/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za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kod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pasivnih pušača koji žive sa pušačem povećan je za čak 20–30%. Nakon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prestanka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pušenja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od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se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polako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vremenom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smanjuje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30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godina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nakon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prestanka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opada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polovinu</a:t>
            </a:r>
            <a:r>
              <a:rPr lang="vi-VN" dirty="0" smtClean="0">
                <a:latin typeface="Calibri" pitchFamily="34" charset="0"/>
                <a:cs typeface="Calibri" pitchFamily="34" charset="0"/>
              </a:rPr>
              <a:t>.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143000"/>
          </a:xfrm>
        </p:spPr>
        <p:txBody>
          <a:bodyPr/>
          <a:lstStyle/>
          <a:p>
            <a:r>
              <a:rPr lang="sr-Cyrl-RS" dirty="0" smtClean="0"/>
              <a:t>         </a:t>
            </a:r>
            <a:endParaRPr lang="en-US" dirty="0"/>
          </a:p>
        </p:txBody>
      </p:sp>
      <p:pic>
        <p:nvPicPr>
          <p:cNvPr id="7" name="Picture 4" descr="Резултат слика за пасивно пусенј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1200" cy="2667000"/>
          </a:xfrm>
          <a:prstGeom prst="rect">
            <a:avLst/>
          </a:prstGeom>
          <a:noFill/>
        </p:spPr>
      </p:pic>
      <p:pic>
        <p:nvPicPr>
          <p:cNvPr id="162822" name="Picture 6" descr="Резултат слика за пасивно пусенј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0"/>
            <a:ext cx="3505200" cy="27146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21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4940491"/>
          </a:xfrm>
        </p:spPr>
        <p:txBody>
          <a:bodyPr/>
          <a:lstStyle/>
          <a:p>
            <a:r>
              <a:rPr lang="en-US" smtClean="0">
                <a:latin typeface="Calibri" pitchFamily="34" charset="0"/>
                <a:cs typeface="Calibri" pitchFamily="34" charset="0"/>
              </a:rPr>
              <a:t>Zakon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zaštiti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stanovnoštva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izloženosti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duvanskog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dima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Strategija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kontrole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duvana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Strategija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prevenciju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kontrolu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hroničnih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nezaraznih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bolesti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Republike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srbije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1794" name="Picture 2" descr="Резултат слика за стоп пусенј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3429000"/>
            <a:ext cx="6629400" cy="2514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78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Radon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(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radioaktivni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element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;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prisutan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prirodi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npr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.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azbestu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granitu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kamenu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se smatra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drugim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najvažnijim uzrokom raka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.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Povećano izlaganje radonu smatra se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odgovornim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pl-PL" dirty="0" smtClean="0">
                <a:latin typeface="Calibri" pitchFamily="34" charset="0"/>
                <a:cs typeface="Calibri" pitchFamily="34" charset="0"/>
              </a:rPr>
              <a:t>10–15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slučajeva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.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Procenjeno je da je radon odgovoran za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2–9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pojava raka pluća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zemljama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Evrope. Kancerogeni učinak radona multiplicira se kod pušača.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smtClean="0">
                <a:latin typeface="Calibri" pitchFamily="34" charset="0"/>
                <a:cs typeface="Calibri" pitchFamily="34" charset="0"/>
              </a:rPr>
              <a:t>Industrijski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karcenogeni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arsen, policiklični ugljovodonici, azotni oksidi, azbest, herbicidi, insekticidi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itd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drugi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poveć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ju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a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a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pluć</a:t>
            </a:r>
            <a:r>
              <a:rPr lang="pl-PL" smtClean="0">
                <a:latin typeface="Calibri" pitchFamily="34" charset="0"/>
                <a:cs typeface="Calibri" pitchFamily="34" charset="0"/>
              </a:rPr>
              <a:t>a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        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49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Pozitivna porodična anamneza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u prvom stepenu srodstva dva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puta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povećava rizik za pojavu</a:t>
            </a:r>
            <a:r>
              <a:rPr lang="en-US" sz="24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ovog malignoma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Radioterapija i druge vrste zračenja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grudnog koša povećavaju rizik pojave raka pluća.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Oboljenja</a:t>
            </a:r>
            <a:r>
              <a:rPr lang="sr-Cyrl-RS" sz="2400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izazvana chlamydijom pneumoniae, HIV-om, sistemski lupus erythematosus, Klinefelterov sindrom i</a:t>
            </a:r>
          </a:p>
          <a:p>
            <a:pPr>
              <a:buNone/>
            </a:pP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druga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povećavaju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za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pl-PL" sz="2400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        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48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4" descr="C:\Users\Iva\Desktop\New folder\shutterstock_393728116-300x300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838200"/>
            <a:ext cx="4552950" cy="4800600"/>
          </a:xfrm>
          <a:prstGeom prst="rect">
            <a:avLst/>
          </a:prstGeom>
          <a:noFill/>
        </p:spPr>
      </p:pic>
      <p:pic>
        <p:nvPicPr>
          <p:cNvPr id="163842" name="Picture 2" descr="Резултат слика за национални дан без дуванског дим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838201"/>
            <a:ext cx="3962400" cy="480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47288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3605815"/>
          </a:xfrm>
        </p:spPr>
        <p:txBody>
          <a:bodyPr>
            <a:normAutofit fontScale="92500"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Najčešće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maligno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oboljenje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Oko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25%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svih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malignih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bolesti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ženske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populacije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globalnom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nivou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najrazvijenijim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zemljama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čak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28%,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dok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strukturi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mortaliteta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učestvuje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sa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oko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 14-15%. </a:t>
            </a:r>
          </a:p>
          <a:p>
            <a:pPr>
              <a:buNone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Srbiji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, 24,1%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svih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obolelih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18,9%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svih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umrlih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zbog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malignih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tumora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dijagnozu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        </a:t>
            </a:r>
            <a:r>
              <a:rPr lang="en-US" smtClean="0"/>
              <a:t>Karcinom</a:t>
            </a:r>
            <a:r>
              <a:rPr lang="sr-Cyrl-RS" smtClean="0"/>
              <a:t> </a:t>
            </a:r>
            <a:r>
              <a:rPr lang="en-US" smtClean="0"/>
              <a:t>dojke</a:t>
            </a:r>
            <a:r>
              <a:rPr lang="sr-Cyrl-RS" smtClean="0"/>
              <a:t> 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5087143"/>
            <a:ext cx="2627313" cy="354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074005"/>
            <a:ext cx="6877050" cy="345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1088" y="838200"/>
            <a:ext cx="1597025" cy="159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35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3976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ženski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pol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najjači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faktor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razvoj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;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starost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raste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starenjem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;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pozitivna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porodična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istorija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; </a:t>
            </a:r>
            <a:endParaRPr lang="sr-Cyrl-RS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lična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istorija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o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karcinomu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: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menstrualni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status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rana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menarha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12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života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kasna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menopauza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55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života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predstavljaju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oboljevanje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;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predhodno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terapijsko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ozračivanje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grudnog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koša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zbog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drugog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malignog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oboljenja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npr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limfomi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30-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života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mtClean="0"/>
              <a:t>Nepromenljivi</a:t>
            </a:r>
            <a:r>
              <a:rPr lang="ru-RU" smtClean="0"/>
              <a:t> </a:t>
            </a:r>
            <a:r>
              <a:rPr lang="en-US" smtClean="0"/>
              <a:t>faktori</a:t>
            </a:r>
            <a:r>
              <a:rPr lang="ru-RU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85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928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/>
              <a:t> </a:t>
            </a:r>
          </a:p>
          <a:p>
            <a:pPr>
              <a:buNone/>
            </a:pPr>
            <a:r>
              <a:rPr lang="ru-RU" smtClean="0"/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poro</a:t>
            </a:r>
            <a:r>
              <a:rPr lang="vi-VN" b="1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aj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nakon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30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povećava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;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unos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egzogenih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hormona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kao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oralnih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kontraceptiva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ili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hormonska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terapija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nakon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menopauze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radi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uklanjanja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simptoma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menopauze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prevencije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osteoporoze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povećavaju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;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izbegavanje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dojenja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dojenje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blago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smanjuje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);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upotreba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alkohola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; 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gojaznost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,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naročito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menopauze</a:t>
            </a:r>
            <a:r>
              <a:rPr lang="sr-Cyrl-RS" smtClean="0"/>
              <a:t>. </a:t>
            </a:r>
            <a:endParaRPr lang="sr-Cyrl-R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smtClean="0"/>
              <a:t>Promenljivi</a:t>
            </a:r>
            <a:r>
              <a:rPr lang="ru-RU" sz="3600" smtClean="0"/>
              <a:t> </a:t>
            </a:r>
            <a:r>
              <a:rPr lang="en-US" sz="3600" smtClean="0"/>
              <a:t>faktori</a:t>
            </a:r>
            <a:r>
              <a:rPr lang="ru-RU" sz="3600" smtClean="0"/>
              <a:t> </a:t>
            </a:r>
            <a:r>
              <a:rPr lang="en-US" sz="3600" smtClean="0"/>
              <a:t>rizika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782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686800" cy="4525963"/>
          </a:xfrm>
        </p:spPr>
        <p:txBody>
          <a:bodyPr>
            <a:normAutofit lnSpcReduction="10000"/>
          </a:bodyPr>
          <a:lstStyle/>
          <a:p>
            <a:r>
              <a:rPr lang="en-US" smtClean="0">
                <a:latin typeface="Calibri" pitchFamily="34" charset="0"/>
                <a:cs typeface="Calibri" pitchFamily="34" charset="0"/>
              </a:rPr>
              <a:t>Zbog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toga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(skrining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sprovodi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 organizovanjem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mamografskih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pregleda kod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zdravih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 uzrasta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50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do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69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godina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.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Skrining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mamografije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rade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svake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druge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ovih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.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Smrtnost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smanjuje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 25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dirty="0" smtClean="0">
                <a:latin typeface="Calibri" pitchFamily="34" charset="0"/>
                <a:cs typeface="Calibri" pitchFamily="34" charset="0"/>
              </a:rPr>
              <a:t>30%</a:t>
            </a: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redovno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rade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mamografske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preglede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životnoj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dobi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izme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50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70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mtClean="0"/>
              <a:t>  Nacionalni</a:t>
            </a:r>
            <a:r>
              <a:rPr lang="sr-Cyrl-RS" smtClean="0"/>
              <a:t> </a:t>
            </a:r>
            <a:r>
              <a:rPr lang="en-US" smtClean="0"/>
              <a:t>program</a:t>
            </a:r>
            <a:r>
              <a:rPr lang="sr-Cyrl-RS" smtClean="0"/>
              <a:t> </a:t>
            </a:r>
            <a:r>
              <a:rPr lang="en-US" smtClean="0"/>
              <a:t>ranog</a:t>
            </a:r>
            <a:r>
              <a:rPr lang="sr-Cyrl-RS" smtClean="0"/>
              <a:t> </a:t>
            </a:r>
            <a:r>
              <a:rPr lang="en-US" smtClean="0"/>
              <a:t>otkrivanja</a:t>
            </a:r>
            <a:r>
              <a:rPr lang="sr-Cyrl-RS" smtClean="0"/>
              <a:t> </a:t>
            </a:r>
            <a:r>
              <a:rPr lang="en-US" smtClean="0"/>
              <a:t>karcinoma</a:t>
            </a:r>
            <a:r>
              <a:rPr lang="sr-Cyrl-RS" smtClean="0"/>
              <a:t> </a:t>
            </a:r>
            <a:r>
              <a:rPr lang="en-US" smtClean="0"/>
              <a:t>dojke</a:t>
            </a:r>
            <a:endParaRPr lang="en-US" dirty="0"/>
          </a:p>
        </p:txBody>
      </p:sp>
      <p:pic>
        <p:nvPicPr>
          <p:cNvPr id="130050" name="Picture 2" descr="Резултат слика за Национални програм раног откривања карцинома дojк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2209800"/>
            <a:ext cx="3429000" cy="33528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22500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Даљи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доказ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представља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задржавање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заразних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водећих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узрока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смрти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неразвијеним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земљама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као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популационим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групама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које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живе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неповољним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социјално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економским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условима</a:t>
            </a:r>
            <a:endParaRPr lang="sr-Latn-RS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Присталице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теорије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утицају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фактора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спољне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u="sng" dirty="0" smtClean="0">
                <a:latin typeface="Times New Roman" pitchFamily="18" charset="0"/>
                <a:cs typeface="Times New Roman" pitchFamily="18" charset="0"/>
              </a:rPr>
              <a:t>средине</a:t>
            </a:r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настанак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сматрали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веза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између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социјалних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фактора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појединих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толико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очигледна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фактори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видљиви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мерљиви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могуће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специфичним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мерама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интервенције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том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правцу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променити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токове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морталитета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морбидитета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63"/>
    </mc:Choice>
    <mc:Fallback xmlns="">
      <p:transition spd="slow" advTm="39763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09289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ru-RU" smtClean="0"/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Drugi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vodeći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uzrok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obolevanja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ženskoj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muškoj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populaciji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pluća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smtClean="0">
                <a:latin typeface="Calibri" pitchFamily="34" charset="0"/>
                <a:cs typeface="Calibri" pitchFamily="34" charset="0"/>
              </a:rPr>
              <a:t>Drugi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vodeći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uzrok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umiranja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muškog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Srbija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pripada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zemljama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visokim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mortalitetom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standardizovana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stopa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mortaliteta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100.000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stanovnika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16,6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celokupnu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populaciju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mtClean="0"/>
              <a:t>    </a:t>
            </a:r>
            <a:r>
              <a:rPr lang="en-US" smtClean="0"/>
              <a:t>Kolorektalni</a:t>
            </a:r>
            <a:r>
              <a:rPr lang="ru-RU" smtClean="0"/>
              <a:t> </a:t>
            </a:r>
            <a:r>
              <a:rPr lang="en-US" smtClean="0"/>
              <a:t>karcinom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14800"/>
            <a:ext cx="6870700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4837906"/>
            <a:ext cx="1700213" cy="196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081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 fontScale="85000" lnSpcReduction="20000"/>
          </a:bodyPr>
          <a:lstStyle/>
          <a:p>
            <a:pPr>
              <a:buFont typeface="Arial" pitchFamily="34" charset="0"/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pol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muškog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pola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Font typeface="Arial" pitchFamily="34" charset="0"/>
              <a:buNone/>
            </a:pPr>
            <a:r>
              <a:rPr lang="ru-RU" b="1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uzrast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raste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godinama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starosti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više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14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puta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50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više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lična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anamneza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polipozu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povećava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Polipi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1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mogu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verovatnoćom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oko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15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rak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;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operisane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4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puta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pojave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novog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primarnog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tumora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još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ako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bolest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prvi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put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javila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mla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uzrastu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inflamatorne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bolesti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creva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povaćavaju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taj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zavisi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dužine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trajanja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inflamatorne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bolesti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težine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inflamacije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genetska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predispozicija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srodnike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obolele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ovog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naslednim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sindromim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npr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porodična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adenomatozna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polipoza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mtClean="0"/>
              <a:t>Nepromenljivi</a:t>
            </a:r>
            <a:r>
              <a:rPr lang="sr-Cyrl-RS" smtClean="0"/>
              <a:t>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6409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Ishrana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bogata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mastima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konzumiranog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crvenog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mesa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mesnih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prera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evina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povećava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Konzumiranje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mleka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mlečnih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proizvoda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unos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količine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voća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povrća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dijetetskih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vlakana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smanjuje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ovog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smtClean="0">
                <a:latin typeface="Calibri" pitchFamily="34" charset="0"/>
                <a:cs typeface="Calibri" pitchFamily="34" charset="0"/>
              </a:rPr>
              <a:t>Prekomerna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telesna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težina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odnosno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gojaznost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mnogo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jača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muškaraca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nego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Promenljivi</a:t>
            </a:r>
            <a:r>
              <a:rPr lang="sr-Cyrl-RS" smtClean="0"/>
              <a:t>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68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Alkohol</a:t>
            </a:r>
            <a:r>
              <a:rPr lang="ru-RU" sz="2400" b="1" smtClean="0">
                <a:latin typeface="Calibri" pitchFamily="34" charset="0"/>
                <a:cs typeface="Calibri" pitchFamily="34" charset="0"/>
              </a:rPr>
              <a:t> -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umereno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konzumiranje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alkohola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30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grama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ili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oko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dva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pića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dnevno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povećava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. 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b="1" smtClean="0">
                <a:latin typeface="Calibri" pitchFamily="34" charset="0"/>
                <a:cs typeface="Calibri" pitchFamily="34" charset="0"/>
              </a:rPr>
              <a:t>Pušenje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veza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izme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pušenja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rektuma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mnogo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jača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nego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rakom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kolona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. 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z="2400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smtClean="0">
                <a:latin typeface="Calibri" pitchFamily="34" charset="0"/>
                <a:cs typeface="Calibri" pitchFamily="34" charset="0"/>
              </a:rPr>
              <a:t>Aspirin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drugi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antiinflamatorni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lekovi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hormonska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supstituciona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terapija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menopauzi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smanjuju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karcinoam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rektuma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. 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Promenljivi</a:t>
            </a:r>
            <a:r>
              <a:rPr lang="sr-Cyrl-RS" smtClean="0"/>
              <a:t>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60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osnovu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prisustva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faktora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pojedinih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napravljena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podela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prosečnim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povećanim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smtClean="0">
                <a:latin typeface="Calibri" pitchFamily="34" charset="0"/>
                <a:cs typeface="Calibri" pitchFamily="34" charset="0"/>
              </a:rPr>
              <a:t>Prosečan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individualni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rizik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Svi preko 50 godina, asimptomatska opšta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populacija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b="1" smtClean="0">
                <a:latin typeface="Calibri" pitchFamily="34" charset="0"/>
                <a:cs typeface="Calibri" pitchFamily="34" charset="0"/>
              </a:rPr>
              <a:t>Povećani</a:t>
            </a:r>
            <a:r>
              <a:rPr lang="sr-Cyrl-RS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rizik</a:t>
            </a:r>
            <a:endParaRPr lang="en-US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Lična zdravstvena istorija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 Porodična zdravstvena istorija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endParaRPr lang="ru-RU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9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Povećan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osobe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sa: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inflamtornim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bolestima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creva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,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genetskim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opterećenjem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hereditarni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nepolipozni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kolorektalni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familijarna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adenomatozna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polipoza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hamartomatozni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polipozni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sindromi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),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pozitivnom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porodičnom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anamnezom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kolorektalnom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ili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adenomu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pozitivnom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ličnom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anamnezom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kolorektalnom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adenomu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karcinomu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dojke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ovarijuma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uterusa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642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smtClean="0">
                <a:latin typeface="Calibri" pitchFamily="34" charset="0"/>
                <a:cs typeface="Calibri" pitchFamily="34" charset="0"/>
              </a:rPr>
              <a:t>Omega-3 masne kiseline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redukuju proliferaciju ćelija sluzokože debelog creva i doprinosi smanjivanju incidencije raka kolorektuma.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b="1" smtClean="0">
                <a:latin typeface="Calibri" pitchFamily="34" charset="0"/>
                <a:cs typeface="Calibri" pitchFamily="34" charset="0"/>
              </a:rPr>
              <a:t>Konzumiranjem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mleka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mlečnih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proizvoda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smanjuje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se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Pretpostavlja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se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kalcijum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ima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protektivnu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ulogu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.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None/>
            </a:pPr>
            <a:endParaRPr lang="hr-HR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smtClean="0">
                <a:latin typeface="Calibri" pitchFamily="34" charset="0"/>
                <a:cs typeface="Calibri" pitchFamily="34" charset="0"/>
              </a:rPr>
              <a:t>Na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svakih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100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gr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dan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konzumiranog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crvenog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b="1" smtClean="0">
                <a:latin typeface="Calibri" pitchFamily="34" charset="0"/>
                <a:cs typeface="Calibri" pitchFamily="34" charset="0"/>
              </a:rPr>
              <a:t>mesa</a:t>
            </a:r>
            <a:r>
              <a:rPr lang="hr-HR" sz="24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mesnih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prera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evina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raste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400" dirty="0" smtClean="0">
                <a:latin typeface="Calibri" pitchFamily="34" charset="0"/>
                <a:cs typeface="Calibri" pitchFamily="34" charset="0"/>
              </a:rPr>
              <a:t>14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%,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kolona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400" dirty="0" smtClean="0">
                <a:latin typeface="Calibri" pitchFamily="34" charset="0"/>
                <a:cs typeface="Calibri" pitchFamily="34" charset="0"/>
              </a:rPr>
              <a:t>25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%,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rektuma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400" dirty="0" smtClean="0">
                <a:latin typeface="Calibri" pitchFamily="34" charset="0"/>
                <a:cs typeface="Calibri" pitchFamily="34" charset="0"/>
              </a:rPr>
              <a:t>31%. 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971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b="1" smtClean="0">
                <a:latin typeface="Calibri" pitchFamily="34" charset="0"/>
                <a:cs typeface="Calibri" pitchFamily="34" charset="0"/>
              </a:rPr>
              <a:t>Voće</a:t>
            </a:r>
            <a:r>
              <a:rPr lang="hr-HR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povrće</a:t>
            </a:r>
            <a:r>
              <a:rPr lang="hr-HR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sadrže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vitamine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minerale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vlakna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antioksidanse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koji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značajno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smanjuju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. </a:t>
            </a:r>
            <a:endParaRPr lang="hr-HR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smtClean="0">
                <a:latin typeface="Calibri" pitchFamily="34" charset="0"/>
                <a:cs typeface="Calibri" pitchFamily="34" charset="0"/>
              </a:rPr>
              <a:t>Posebno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ukazuje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preventivnu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ulogu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vitamina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6,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kalcijuma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folne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kiseline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magnezijuma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selena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bakra</a:t>
            </a:r>
            <a:r>
              <a:rPr lang="hr-HR" smtClean="0">
                <a:latin typeface="Calibri" pitchFamily="34" charset="0"/>
                <a:cs typeface="Calibri" pitchFamily="34" charset="0"/>
              </a:rPr>
              <a:t>.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800" dirty="0" smtClean="0">
                <a:latin typeface="Calibri" pitchFamily="34" charset="0"/>
                <a:cs typeface="Calibri" pitchFamily="34" charset="0"/>
              </a:rPr>
              <a:t>18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unošenjem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manje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količine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dijetetskih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vlakana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800" dirty="0" smtClean="0">
                <a:latin typeface="Calibri" pitchFamily="34" charset="0"/>
                <a:cs typeface="Calibri" pitchFamily="34" charset="0"/>
              </a:rPr>
              <a:t>(˂ 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10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gr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dan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u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odnosu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na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10-15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gr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/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dan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).</a:t>
            </a:r>
            <a:endParaRPr lang="sr-Cyrl-RS" sz="28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sr-Cyrl-RS" sz="28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800" smtClean="0">
                <a:latin typeface="Calibri" pitchFamily="34" charset="0"/>
                <a:cs typeface="Calibri" pitchFamily="34" charset="0"/>
              </a:rPr>
              <a:t>Ishrana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bogata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skrobom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šećerom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povećava</a:t>
            </a:r>
            <a:r>
              <a:rPr lang="sr-Latn-CS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sr-Latn-CS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kolorektalnog</a:t>
            </a:r>
            <a:r>
              <a:rPr lang="hr-HR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kancera</a:t>
            </a:r>
            <a:endParaRPr lang="hr-HR" sz="2800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9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600" b="1" smtClean="0">
                <a:latin typeface="Calibri" pitchFamily="34" charset="0"/>
                <a:cs typeface="Calibri" pitchFamily="34" charset="0"/>
              </a:rPr>
              <a:t>Dva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smtClean="0">
                <a:latin typeface="Calibri" pitchFamily="34" charset="0"/>
                <a:cs typeface="Calibri" pitchFamily="34" charset="0"/>
              </a:rPr>
              <a:t>puta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rak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čiji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je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obim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struka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99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cm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kao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muškarci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sa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obimom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struka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većim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101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cm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. </a:t>
            </a:r>
            <a:endParaRPr lang="sr-Cyrl-RS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sr-Cyrl-RS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  <a:buNone/>
            </a:pPr>
            <a:endParaRPr lang="hr-HR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600" smtClean="0">
                <a:latin typeface="Calibri" pitchFamily="34" charset="0"/>
                <a:cs typeface="Calibri" pitchFamily="34" charset="0"/>
              </a:rPr>
              <a:t>Fizička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aktivnost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smanjuje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kolorektuma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600" dirty="0" smtClean="0">
                <a:latin typeface="Calibri" pitchFamily="34" charset="0"/>
                <a:cs typeface="Calibri" pitchFamily="34" charset="0"/>
              </a:rPr>
              <a:t>50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oba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pola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Preporučuje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se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umerena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fizička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aktivnost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u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trajanju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30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ili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više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minuta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to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5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ili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više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dana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nedeljno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.</a:t>
            </a:r>
            <a:endParaRPr lang="sr-Cyrl-RS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  <a:buNone/>
            </a:pPr>
            <a:r>
              <a:rPr lang="hr-HR" sz="2600" dirty="0" smtClean="0">
                <a:latin typeface="Calibri" pitchFamily="34" charset="0"/>
                <a:cs typeface="Calibri" pitchFamily="34" charset="0"/>
              </a:rPr>
              <a:t> </a:t>
            </a:r>
            <a:endParaRPr lang="sr-Cyrl-RS" sz="2600" dirty="0" smtClean="0">
              <a:latin typeface="Calibri" pitchFamily="34" charset="0"/>
              <a:cs typeface="Calibri" pitchFamily="34" charset="0"/>
            </a:endParaRPr>
          </a:p>
          <a:p>
            <a:pPr lvl="0">
              <a:lnSpc>
                <a:spcPct val="80000"/>
              </a:lnSpc>
              <a:defRPr/>
            </a:pPr>
            <a:r>
              <a:rPr lang="en-US" sz="2600" smtClean="0">
                <a:latin typeface="Calibri" pitchFamily="34" charset="0"/>
                <a:cs typeface="Calibri" pitchFamily="34" charset="0"/>
              </a:rPr>
              <a:t>Osobe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konzumiraju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2-4 </a:t>
            </a:r>
            <a:r>
              <a:rPr lang="en-US" sz="2600" b="1" smtClean="0">
                <a:latin typeface="Calibri" pitchFamily="34" charset="0"/>
                <a:cs typeface="Calibri" pitchFamily="34" charset="0"/>
              </a:rPr>
              <a:t>alkoholna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b="1" smtClean="0">
                <a:latin typeface="Calibri" pitchFamily="34" charset="0"/>
                <a:cs typeface="Calibri" pitchFamily="34" charset="0"/>
              </a:rPr>
              <a:t>pića</a:t>
            </a:r>
            <a:r>
              <a:rPr lang="hr-HR" sz="2600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dnevno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za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hr-HR" sz="2600" dirty="0" smtClean="0">
                <a:latin typeface="Calibri" pitchFamily="34" charset="0"/>
                <a:cs typeface="Calibri" pitchFamily="34" charset="0"/>
              </a:rPr>
              <a:t>23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veći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rizik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ovog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malignoma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nego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one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piju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manje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1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pića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600" smtClean="0">
                <a:latin typeface="Calibri" pitchFamily="34" charset="0"/>
                <a:cs typeface="Calibri" pitchFamily="34" charset="0"/>
              </a:rPr>
              <a:t>dnevno</a:t>
            </a:r>
            <a:r>
              <a:rPr lang="hr-HR" sz="2600" smtClean="0">
                <a:latin typeface="Calibri" pitchFamily="34" charset="0"/>
                <a:cs typeface="Calibri" pitchFamily="34" charset="0"/>
              </a:rPr>
              <a:t>. </a:t>
            </a:r>
            <a:endParaRPr lang="sr-Cyrl-RS" sz="2600" dirty="0" smtClean="0">
              <a:latin typeface="Calibri" pitchFamily="34" charset="0"/>
              <a:cs typeface="Calibri" pitchFamily="34" charset="0"/>
            </a:endParaRPr>
          </a:p>
          <a:p>
            <a:pPr lvl="0">
              <a:lnSpc>
                <a:spcPct val="80000"/>
              </a:lnSpc>
              <a:defRPr/>
            </a:pPr>
            <a:endParaRPr lang="sr-Cyrl-RS" sz="2600" dirty="0" smtClean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hr-HR" sz="2400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5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sr-Cyrl-RS" sz="2400" spc="-27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sz="2800" b="1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Skrining</a:t>
            </a:r>
            <a:r>
              <a:rPr lang="sr-Cyrl-RS" sz="2800" b="1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test</a:t>
            </a:r>
            <a:r>
              <a:rPr lang="sr-Cyrl-RS" sz="2800" b="1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 </a:t>
            </a:r>
            <a:r>
              <a:rPr lang="en-U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Imunohemijski</a:t>
            </a:r>
            <a:r>
              <a:rPr lang="sr-Latn-R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test</a:t>
            </a:r>
            <a:r>
              <a:rPr lang="sr-Latn-R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na</a:t>
            </a:r>
            <a:r>
              <a:rPr lang="sr-Latn-R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okultno</a:t>
            </a:r>
            <a:r>
              <a:rPr lang="sr-Latn-R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krvarenje</a:t>
            </a:r>
            <a:r>
              <a:rPr lang="sr-Latn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sr-Latn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stolici</a:t>
            </a:r>
            <a:r>
              <a:rPr lang="sr-Cyrl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sr-Latn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iFOB</a:t>
            </a:r>
            <a:r>
              <a:rPr lang="sr-Cyrl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test</a:t>
            </a:r>
            <a:r>
              <a:rPr lang="sr-Cyrl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muškarci</a:t>
            </a:r>
            <a:r>
              <a:rPr lang="sr-Cyrl-RS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sr-Cyrl-RS" sz="2400" smtClean="0">
                <a:latin typeface="Calibri" pitchFamily="34" charset="0"/>
                <a:cs typeface="Calibri" pitchFamily="34" charset="0"/>
              </a:rPr>
              <a:t> 50-74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god</a:t>
            </a:r>
            <a:r>
              <a:rPr lang="sr-Cyrl-RS" sz="2400" smtClean="0">
                <a:latin typeface="Calibri" pitchFamily="34" charset="0"/>
                <a:cs typeface="Calibri" pitchFamily="34" charset="0"/>
              </a:rPr>
              <a:t>)</a:t>
            </a:r>
            <a:endParaRPr lang="sr-Latn-RS" sz="2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Nacionalni</a:t>
            </a:r>
            <a:r>
              <a:rPr lang="sr-Cyrl-RS" smtClean="0"/>
              <a:t> </a:t>
            </a:r>
            <a:r>
              <a:rPr lang="en-US" smtClean="0"/>
              <a:t>program</a:t>
            </a:r>
            <a:r>
              <a:rPr lang="sr-Cyrl-RS" smtClean="0"/>
              <a:t> </a:t>
            </a:r>
            <a:r>
              <a:rPr lang="en-US" smtClean="0"/>
              <a:t>ranog</a:t>
            </a:r>
            <a:r>
              <a:rPr lang="sr-Cyrl-RS" smtClean="0"/>
              <a:t> </a:t>
            </a:r>
            <a:r>
              <a:rPr lang="en-US" smtClean="0"/>
              <a:t>otkrivanja</a:t>
            </a:r>
            <a:r>
              <a:rPr lang="sr-Cyrl-RS" smtClean="0"/>
              <a:t> </a:t>
            </a:r>
            <a:r>
              <a:rPr lang="en-US" smtClean="0"/>
              <a:t>raka</a:t>
            </a:r>
            <a:r>
              <a:rPr lang="sr-Cyrl-RS" smtClean="0"/>
              <a:t> </a:t>
            </a:r>
            <a:r>
              <a:rPr lang="en-US" smtClean="0"/>
              <a:t>debelog</a:t>
            </a:r>
            <a:r>
              <a:rPr lang="sr-Cyrl-RS" smtClean="0"/>
              <a:t> </a:t>
            </a:r>
            <a:r>
              <a:rPr lang="en-US" smtClean="0"/>
              <a:t>creva</a:t>
            </a:r>
            <a:endParaRPr lang="en-US" dirty="0"/>
          </a:p>
        </p:txBody>
      </p:sp>
      <p:pic>
        <p:nvPicPr>
          <p:cNvPr id="165890" name="Picture 2" descr="Резултат слика за Национални програм раног откривања колоректалног карцино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276600"/>
            <a:ext cx="5562600" cy="3124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147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Термин</a:t>
            </a:r>
            <a:r>
              <a:rPr lang="sr-Latn-RS" dirty="0" smtClean="0"/>
              <a:t> </a:t>
            </a:r>
            <a:r>
              <a:rPr lang="sr-Latn-RS" dirty="0" smtClean="0">
                <a:latin typeface="Times New Roman"/>
                <a:cs typeface="Times New Roman"/>
              </a:rPr>
              <a:t>″</a:t>
            </a:r>
            <a:r>
              <a:rPr lang="sr-Cyrl-RS" b="1" i="1" dirty="0" smtClean="0">
                <a:latin typeface="Times New Roman"/>
                <a:cs typeface="Times New Roman"/>
              </a:rPr>
              <a:t>социјалне</a:t>
            </a:r>
            <a:r>
              <a:rPr lang="sr-Latn-RS" b="1" i="1" dirty="0" smtClean="0">
                <a:latin typeface="Times New Roman"/>
                <a:cs typeface="Times New Roman"/>
              </a:rPr>
              <a:t> </a:t>
            </a:r>
            <a:r>
              <a:rPr lang="sr-Cyrl-RS" b="1" i="1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″ </a:t>
            </a:r>
            <a:r>
              <a:rPr lang="sr-Cyrl-RS" dirty="0" smtClean="0">
                <a:latin typeface="Times New Roman"/>
                <a:cs typeface="Times New Roman"/>
              </a:rPr>
              <a:t>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настао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резултат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тежње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доведу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везу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различити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демографски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културални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социоекономски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други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околински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фактори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са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разликама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које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постоје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врсти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учесталости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ширењу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нестајању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обољења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различитим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историјским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периодима</a:t>
            </a:r>
            <a:r>
              <a:rPr lang="sr-Latn-RS" dirty="0" smtClean="0">
                <a:latin typeface="Times New Roman"/>
                <a:cs typeface="Times New Roman"/>
              </a:rPr>
              <a:t>, </a:t>
            </a:r>
            <a:r>
              <a:rPr lang="sr-Cyrl-RS" dirty="0" smtClean="0">
                <a:latin typeface="Times New Roman"/>
                <a:cs typeface="Times New Roman"/>
              </a:rPr>
              <a:t>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различитој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територији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међу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различитим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популационим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групама</a:t>
            </a:r>
            <a:endParaRPr lang="sr-Latn-RS" dirty="0" smtClean="0">
              <a:latin typeface="Times New Roman"/>
              <a:cs typeface="Times New Roman"/>
            </a:endParaRPr>
          </a:p>
          <a:p>
            <a:r>
              <a:rPr lang="sr-Cyrl-RS" dirty="0" smtClean="0">
                <a:latin typeface="Times New Roman"/>
                <a:cs typeface="Times New Roman"/>
              </a:rPr>
              <a:t>Први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теоријски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оквир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за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дефинисање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социјалних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налази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у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радовима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Алфреда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Гротјана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из</a:t>
            </a:r>
            <a:r>
              <a:rPr lang="sr-Latn-RS" dirty="0" smtClean="0">
                <a:latin typeface="Times New Roman"/>
                <a:cs typeface="Times New Roman"/>
              </a:rPr>
              <a:t> 1911. </a:t>
            </a:r>
            <a:r>
              <a:rPr lang="sr-Cyrl-RS" dirty="0" smtClean="0">
                <a:latin typeface="Times New Roman"/>
                <a:cs typeface="Times New Roman"/>
              </a:rPr>
              <a:t>године</a:t>
            </a:r>
            <a:r>
              <a:rPr lang="sr-Latn-RS" dirty="0" smtClean="0">
                <a:latin typeface="Times New Roman"/>
                <a:cs typeface="Times New Roman"/>
              </a:rPr>
              <a:t>. 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sr-Cyrl-RS" dirty="0" smtClean="0">
                <a:latin typeface="Times New Roman"/>
                <a:cs typeface="Times New Roman"/>
              </a:rPr>
              <a:t>др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Андрија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Штампар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дефинише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социјалне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″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друштвеног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организма</a:t>
            </a:r>
            <a:r>
              <a:rPr lang="sr-Latn-RS" dirty="0" smtClean="0">
                <a:latin typeface="Times New Roman"/>
                <a:cs typeface="Times New Roman"/>
              </a:rPr>
              <a:t>″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sr-Cyrl-RS" dirty="0" smtClean="0">
                <a:latin typeface="Times New Roman"/>
                <a:cs typeface="Times New Roman"/>
              </a:rPr>
              <a:t>др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Радомир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Герић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дефинише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социјалне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″</a:t>
            </a:r>
            <a:r>
              <a:rPr lang="sr-Cyrl-RS" dirty="0" smtClean="0">
                <a:latin typeface="Times New Roman"/>
                <a:cs typeface="Times New Roman"/>
              </a:rPr>
              <a:t>болести</a:t>
            </a:r>
            <a:r>
              <a:rPr lang="sr-Latn-RS" dirty="0" smtClean="0">
                <a:latin typeface="Times New Roman"/>
                <a:cs typeface="Times New Roman"/>
              </a:rPr>
              <a:t>    </a:t>
            </a:r>
            <a:r>
              <a:rPr lang="sr-Cyrl-RS" dirty="0" smtClean="0">
                <a:latin typeface="Times New Roman"/>
                <a:cs typeface="Times New Roman"/>
              </a:rPr>
              <a:t>човека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као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друштвеног</a:t>
            </a:r>
            <a:r>
              <a:rPr lang="sr-Latn-RS" dirty="0" smtClean="0">
                <a:latin typeface="Times New Roman"/>
                <a:cs typeface="Times New Roman"/>
              </a:rPr>
              <a:t> </a:t>
            </a:r>
            <a:r>
              <a:rPr lang="sr-Cyrl-RS" dirty="0" smtClean="0">
                <a:latin typeface="Times New Roman"/>
                <a:cs typeface="Times New Roman"/>
              </a:rPr>
              <a:t>бића</a:t>
            </a:r>
            <a:r>
              <a:rPr lang="sr-Latn-RS" dirty="0" smtClean="0">
                <a:latin typeface="Times New Roman"/>
                <a:cs typeface="Times New Roman"/>
              </a:rPr>
              <a:t>″</a:t>
            </a:r>
            <a:endParaRPr lang="en-US" dirty="0"/>
          </a:p>
          <a:p>
            <a:endParaRPr lang="sr-Latn-RS" dirty="0" smtClean="0">
              <a:latin typeface="Times New Roman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866"/>
    </mc:Choice>
    <mc:Fallback xmlns="">
      <p:transition spd="slow" advTm="117866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smtClean="0">
                <a:latin typeface="Calibri" pitchFamily="34" charset="0"/>
                <a:cs typeface="Calibri" pitchFamily="34" charset="0"/>
              </a:rPr>
              <a:t>Srbija se i dalje nalazi u grupi zemalja sa najvišim stopama obo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lj</a:t>
            </a:r>
            <a:r>
              <a:rPr lang="en-GB" smtClean="0">
                <a:latin typeface="Calibri" pitchFamily="34" charset="0"/>
                <a:cs typeface="Calibri" pitchFamily="34" charset="0"/>
              </a:rPr>
              <a:t>evanja i umiranja u Evropi. 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GB" i="1" smtClean="0">
                <a:latin typeface="Calibri" pitchFamily="34" charset="0"/>
                <a:cs typeface="Calibri" pitchFamily="34" charset="0"/>
              </a:rPr>
              <a:t>Me</a:t>
            </a:r>
            <a:r>
              <a:rPr lang="vi-VN" i="1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GB" i="1" smtClean="0">
                <a:latin typeface="Calibri" pitchFamily="34" charset="0"/>
                <a:cs typeface="Calibri" pitchFamily="34" charset="0"/>
              </a:rPr>
              <a:t>unarodne agencije za istraživanje raka </a:t>
            </a:r>
            <a:r>
              <a:rPr lang="en-GB" i="1" dirty="0" smtClean="0">
                <a:latin typeface="Calibri" pitchFamily="34" charset="0"/>
                <a:cs typeface="Calibri" pitchFamily="34" charset="0"/>
              </a:rPr>
              <a:t>(IARC)</a:t>
            </a:r>
            <a:endParaRPr lang="sr-Cyrl-RS" i="1" dirty="0" smtClean="0">
              <a:latin typeface="Calibri" pitchFamily="34" charset="0"/>
              <a:cs typeface="Calibri" pitchFamily="34" charset="0"/>
            </a:endParaRPr>
          </a:p>
          <a:p>
            <a:endParaRPr lang="sr-Cyrl-RS" i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GB" smtClean="0">
                <a:latin typeface="Calibri" pitchFamily="34" charset="0"/>
                <a:cs typeface="Calibri" pitchFamily="34" charset="0"/>
              </a:rPr>
              <a:t>Kada je reč o obolevanju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umiranju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mtClean="0">
                <a:latin typeface="Calibri" pitchFamily="34" charset="0"/>
                <a:cs typeface="Calibri" pitchFamily="34" charset="0"/>
              </a:rPr>
              <a:t> od raka grlića materice, Srbija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GB" smtClean="0">
                <a:latin typeface="Calibri" pitchFamily="34" charset="0"/>
                <a:cs typeface="Calibri" pitchFamily="34" charset="0"/>
              </a:rPr>
              <a:t> na petom mestu u Evropi. 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GB" dirty="0" smtClean="0"/>
              <a:t>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20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en-US" sz="3200" smtClean="0">
                <a:latin typeface="Calibri" pitchFamily="34" charset="0"/>
                <a:cs typeface="Calibri" pitchFamily="34" charset="0"/>
              </a:rPr>
              <a:t>Karcinom</a:t>
            </a:r>
            <a:r>
              <a:rPr lang="sr-Cyrl-RS" sz="32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smtClean="0">
                <a:latin typeface="Calibri" pitchFamily="34" charset="0"/>
                <a:cs typeface="Calibri" pitchFamily="34" charset="0"/>
              </a:rPr>
              <a:t>grlića</a:t>
            </a:r>
            <a:r>
              <a:rPr lang="sr-Cyrl-RS" sz="32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3200" smtClean="0">
                <a:latin typeface="Calibri" pitchFamily="34" charset="0"/>
                <a:cs typeface="Calibri" pitchFamily="34" charset="0"/>
              </a:rPr>
              <a:t>materice</a:t>
            </a:r>
            <a:endParaRPr lang="en-US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372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smtClean="0">
                <a:latin typeface="Calibri" pitchFamily="34" charset="0"/>
                <a:cs typeface="Calibri" pitchFamily="34" charset="0"/>
              </a:rPr>
              <a:t>Infekcija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humanim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papiloma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virusom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b="1" smtClean="0">
                <a:latin typeface="Calibri" pitchFamily="34" charset="0"/>
                <a:cs typeface="Calibri" pitchFamily="34" charset="0"/>
              </a:rPr>
              <a:t>HPV</a:t>
            </a:r>
            <a:r>
              <a:rPr lang="ru-RU" b="1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najvažniji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faktor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neophodan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uslov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nastanak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grlića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materice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Delovi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ovog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virusa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pripada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familiji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papovavirida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99,7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slučajeva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grlića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materice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mtClean="0">
                <a:latin typeface="Calibri" pitchFamily="34" charset="0"/>
                <a:cs typeface="Calibri" pitchFamily="34" charset="0"/>
              </a:rPr>
              <a:t>HPV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virus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veoma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rasprostranjen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oko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70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%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odraslih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nekada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tokom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života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HPV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infekciju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obično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pro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asimptomatski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Većina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ljudi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stvori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antitela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svesna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bila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zaražena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</a:t>
            </a: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smtClean="0"/>
              <a:t>     </a:t>
            </a:r>
            <a:r>
              <a:rPr lang="en-US" smtClean="0"/>
              <a:t>Faktori</a:t>
            </a:r>
            <a:r>
              <a:rPr lang="sr-Cyrl-RS" smtClean="0"/>
              <a:t> </a:t>
            </a:r>
            <a:r>
              <a:rPr lang="en-US" smtClean="0"/>
              <a:t>rizika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045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Pušenje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Dugotrajna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primena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oralnih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kontraceptiva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Imunosupresija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HIV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stanja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transplantacije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organa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Način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života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loši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socio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-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ekonomski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uslovi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Genetski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faktori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Calibri" pitchFamily="34" charset="0"/>
                <a:cs typeface="Calibri" pitchFamily="34" charset="0"/>
              </a:rPr>
              <a:t>       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Doprinoseći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faktoi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351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7187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: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seksualnu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aktivnost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započele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ranoj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mladosti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16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brojne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seksualne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partnere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odnose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muškarcem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HPV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infekciju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anamnezu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seksualno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prenosivim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bolestima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ili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genitalnim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bradavicama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sr-Cyrl-RS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pušači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ili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bivši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pušači</a:t>
            </a:r>
            <a:r>
              <a:rPr lang="sr-Cyrl-RS" smtClean="0">
                <a:latin typeface="Calibri" pitchFamily="34" charset="0"/>
                <a:cs typeface="Calibri" pitchFamily="34" charset="0"/>
              </a:rPr>
              <a:t> </a:t>
            </a:r>
            <a:endParaRPr lang="sr-Cyrl-R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stanju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imunosupresije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sve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HIV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pozitivne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imale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trans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-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plantaciju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organa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ili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iz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različitih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razloga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primaju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imunosupresivne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lekove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)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dugotrajno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uzimale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oralnih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kontraceptive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ranije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lečene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zbog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CIN2 i CIN3 </a:t>
            </a:r>
          </a:p>
          <a:p>
            <a:pPr>
              <a:buNone/>
            </a:pPr>
            <a:r>
              <a:rPr lang="ru-RU" smtClean="0">
                <a:latin typeface="Calibri" pitchFamily="34" charset="0"/>
                <a:cs typeface="Calibri" pitchFamily="34" charset="0"/>
              </a:rPr>
              <a:t>−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odlaze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redovno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kontrole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kojima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prethodno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redovno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en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Papanikolau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test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Povišen</a:t>
            </a:r>
            <a:r>
              <a:rPr lang="ru-RU" smtClean="0"/>
              <a:t> </a:t>
            </a:r>
            <a:r>
              <a:rPr lang="en-US" smtClean="0"/>
              <a:t>rizik</a:t>
            </a:r>
            <a:r>
              <a:rPr lang="ru-RU" smtClean="0"/>
              <a:t> </a:t>
            </a:r>
            <a:r>
              <a:rPr lang="en-US" smtClean="0"/>
              <a:t>za</a:t>
            </a:r>
            <a:r>
              <a:rPr lang="ru-RU" smtClean="0"/>
              <a:t> </a:t>
            </a:r>
            <a:r>
              <a:rPr lang="en-US" smtClean="0"/>
              <a:t>nastanak</a:t>
            </a:r>
            <a:r>
              <a:rPr lang="ru-RU" smtClean="0"/>
              <a:t> </a:t>
            </a:r>
            <a:r>
              <a:rPr lang="en-US" smtClean="0"/>
              <a:t>raka</a:t>
            </a:r>
            <a:r>
              <a:rPr lang="ru-RU" smtClean="0"/>
              <a:t> </a:t>
            </a:r>
            <a:r>
              <a:rPr lang="en-US" smtClean="0"/>
              <a:t>grlića</a:t>
            </a:r>
            <a:r>
              <a:rPr lang="ru-RU" smtClean="0"/>
              <a:t> </a:t>
            </a:r>
            <a:r>
              <a:rPr lang="en-US" smtClean="0"/>
              <a:t>materice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622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1"/>
          <p:cNvSpPr txBox="1">
            <a:spLocks noChangeArrowheads="1"/>
          </p:cNvSpPr>
          <p:nvPr/>
        </p:nvSpPr>
        <p:spPr bwMode="auto">
          <a:xfrm>
            <a:off x="609600" y="381000"/>
            <a:ext cx="8156575" cy="838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RS" sz="4400" smtClean="0">
                <a:solidFill>
                  <a:srgbClr val="775F55"/>
                </a:solidFill>
                <a:latin typeface="Calibri" pitchFamily="34" charset="0"/>
                <a:cs typeface="Calibri" pitchFamily="34" charset="0"/>
              </a:rPr>
              <a:t>        </a:t>
            </a:r>
            <a:r>
              <a:rPr lang="en-US" sz="4400" smtClean="0">
                <a:solidFill>
                  <a:srgbClr val="775F55"/>
                </a:solidFill>
                <a:latin typeface="Calibri" pitchFamily="34" charset="0"/>
                <a:cs typeface="Calibri" pitchFamily="34" charset="0"/>
              </a:rPr>
              <a:t>HPV-prevencija</a:t>
            </a:r>
            <a:endParaRPr lang="en-US" sz="4400" dirty="0">
              <a:solidFill>
                <a:srgbClr val="775F55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603" name="Text Box 2"/>
          <p:cNvSpPr txBox="1">
            <a:spLocks noChangeArrowheads="1"/>
          </p:cNvSpPr>
          <p:nvPr/>
        </p:nvSpPr>
        <p:spPr bwMode="auto">
          <a:xfrm>
            <a:off x="152400" y="1600200"/>
            <a:ext cx="8839200" cy="487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smtClean="0">
                <a:solidFill>
                  <a:srgbClr val="000000"/>
                </a:solidFill>
                <a:latin typeface="Tw Cen MT" charset="0"/>
              </a:rPr>
              <a:t>Primarna prevencija </a:t>
            </a:r>
            <a:r>
              <a:rPr lang="en-US" sz="2400">
                <a:solidFill>
                  <a:srgbClr val="000000"/>
                </a:solidFill>
                <a:latin typeface="Tw Cen MT" charset="0"/>
              </a:rPr>
              <a:t>– </a:t>
            </a:r>
            <a:r>
              <a:rPr lang="en-US" sz="2400" b="1" smtClean="0">
                <a:solidFill>
                  <a:srgbClr val="000000"/>
                </a:solidFill>
                <a:latin typeface="Tw Cen MT" charset="0"/>
              </a:rPr>
              <a:t>zdravstveno</a:t>
            </a:r>
            <a:r>
              <a:rPr lang="en-GB" sz="2400" b="1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Tw Cen MT" charset="0"/>
              </a:rPr>
              <a:t>vaspitnih</a:t>
            </a:r>
            <a:r>
              <a:rPr lang="en-GB" sz="2400" b="1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b="1" smtClean="0">
                <a:solidFill>
                  <a:srgbClr val="000000"/>
                </a:solidFill>
                <a:latin typeface="Tw Cen MT" charset="0"/>
              </a:rPr>
              <a:t>mera</a:t>
            </a:r>
            <a:r>
              <a:rPr lang="en-GB" sz="2400" b="1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usmerenih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na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celu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populaciju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,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kao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i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na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grupe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i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pojedince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pod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rizikom, imunizacija (smanjenje broja obolelih od HPV infekcija)</a:t>
            </a:r>
            <a:endParaRPr lang="sr-Cyrl-RS" sz="2400" dirty="0" smtClean="0">
              <a:solidFill>
                <a:srgbClr val="000000"/>
              </a:solidFill>
              <a:latin typeface="Tw Cen MT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sr-Cyrl-RS" sz="2400" dirty="0" smtClean="0">
              <a:solidFill>
                <a:srgbClr val="000000"/>
              </a:solidFill>
              <a:latin typeface="Tw Cen MT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2400" dirty="0">
              <a:solidFill>
                <a:srgbClr val="000000"/>
              </a:solidFill>
              <a:latin typeface="Tw Cen MT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n-US" sz="2400" b="1" smtClean="0">
                <a:solidFill>
                  <a:srgbClr val="000000"/>
                </a:solidFill>
                <a:latin typeface="Tw Cen MT" charset="0"/>
              </a:rPr>
              <a:t>Sekundarna prevencija </a:t>
            </a:r>
            <a:r>
              <a:rPr lang="en-US" sz="2400">
                <a:solidFill>
                  <a:srgbClr val="000000"/>
                </a:solidFill>
                <a:latin typeface="Tw Cen MT" charset="0"/>
              </a:rPr>
              <a:t>–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skrining raka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grlića</a:t>
            </a:r>
            <a:r>
              <a:rPr lang="en-GB" sz="2400" smtClean="0">
                <a:solidFill>
                  <a:srgbClr val="000000"/>
                </a:solidFill>
                <a:latin typeface="Tw Cen MT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Tw Cen MT" charset="0"/>
              </a:rPr>
              <a:t>materice</a:t>
            </a:r>
            <a:endParaRPr lang="en-US" sz="2400" dirty="0">
              <a:solidFill>
                <a:srgbClr val="000000"/>
              </a:solidFill>
              <a:latin typeface="Tw Cen MT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n-US" sz="3200" dirty="0">
              <a:solidFill>
                <a:srgbClr val="000000"/>
              </a:solidFill>
              <a:latin typeface="Tw Cen M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52701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609600" y="381000"/>
            <a:ext cx="8156575" cy="76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3600">
                <a:solidFill>
                  <a:srgbClr val="775F55"/>
                </a:solidFill>
                <a:latin typeface="Tw Cen MT" charset="0"/>
              </a:rPr>
              <a:t/>
            </a:r>
            <a:br>
              <a:rPr lang="en-US" sz="3600">
                <a:solidFill>
                  <a:srgbClr val="775F55"/>
                </a:solidFill>
                <a:latin typeface="Tw Cen MT" charset="0"/>
              </a:rPr>
            </a:br>
            <a:r>
              <a:rPr lang="en-US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Vakcina</a:t>
            </a:r>
            <a:r>
              <a:rPr lang="en-GB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protiv</a:t>
            </a:r>
            <a:r>
              <a:rPr lang="en-GB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oboljenja</a:t>
            </a:r>
            <a:r>
              <a:rPr lang="en-GB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izazvanih</a:t>
            </a:r>
            <a:r>
              <a:rPr lang="en-GB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n-US" sz="360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HPV</a:t>
            </a:r>
            <a:r>
              <a:rPr lang="en-US" sz="3600" dirty="0">
                <a:solidFill>
                  <a:srgbClr val="775F55"/>
                </a:solidFill>
                <a:latin typeface="Tw Cen MT" charset="0"/>
              </a:rPr>
              <a:t/>
            </a:r>
            <a:br>
              <a:rPr lang="en-US" sz="3600" dirty="0">
                <a:solidFill>
                  <a:srgbClr val="775F55"/>
                </a:solidFill>
                <a:latin typeface="Tw Cen MT" charset="0"/>
              </a:rPr>
            </a:br>
            <a:endParaRPr lang="en-US" sz="3600" dirty="0">
              <a:solidFill>
                <a:srgbClr val="775F55"/>
              </a:solidFill>
              <a:latin typeface="Tw Cen MT" charset="0"/>
            </a:endParaRP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152400" y="1143000"/>
            <a:ext cx="8839200" cy="5257800"/>
          </a:xfrm>
          <a:prstGeom prst="rect">
            <a:avLst/>
          </a:prstGeom>
          <a:noFill/>
          <a:ln w="9525" cap="flat">
            <a:noFill/>
            <a:round/>
            <a:headEnd/>
            <a:tailEnd/>
          </a:ln>
          <a:effectLst/>
        </p:spPr>
        <p:txBody>
          <a:bodyPr/>
          <a:lstStyle/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Evropski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centar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za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prevenciju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kontrolu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bolesti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ECDC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je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oktobra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2012</a:t>
            </a:r>
            <a:r>
              <a:rPr lang="en-GB" sz="24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godine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preporučio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sprovo</a:t>
            </a:r>
            <a:r>
              <a:rPr lang="vi-VN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đ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enje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imunizacije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protiv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oboljenja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izazvanih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HPV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kod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devojčica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uzrasta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GB" sz="24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12-14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godina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 </a:t>
            </a:r>
            <a:endParaRPr lang="en-GB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19088" indent="-317500">
              <a:spcBef>
                <a:spcPts val="700"/>
              </a:spcBef>
              <a:buSzPct val="6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SZO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ECDC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smatraju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skrining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kao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meru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sekundarne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prevencije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treba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sprovoditi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paralelno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sa</a:t>
            </a:r>
            <a:r>
              <a:rPr lang="en-GB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imunizacijom</a:t>
            </a:r>
            <a:endParaRPr lang="en-US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4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39725">
              <a:lnSpc>
                <a:spcPct val="80000"/>
              </a:lnSpc>
              <a:buFont typeface="Times New Roman" pitchFamily="16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Radi</a:t>
            </a:r>
            <a:r>
              <a:rPr lang="sr-Cyrl-R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efikasnosti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mora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primiti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pre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izlaganja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HPV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odnosno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pre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stupanja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seksualne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odnose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sz="2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341313" indent="-339725">
              <a:lnSpc>
                <a:spcPct val="80000"/>
              </a:lnSpc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341313" indent="-339725">
              <a:lnSpc>
                <a:spcPct val="80000"/>
              </a:lnSpc>
              <a:buFont typeface="Times New Roman" pitchFamily="16" charset="0"/>
              <a:buChar char="•"/>
              <a:tabLst>
                <a:tab pos="342900" algn="l"/>
                <a:tab pos="455613" algn="l"/>
                <a:tab pos="912813" algn="l"/>
                <a:tab pos="1370013" algn="l"/>
                <a:tab pos="1827213" algn="l"/>
                <a:tab pos="2284413" algn="l"/>
                <a:tab pos="2741613" algn="l"/>
                <a:tab pos="3198813" algn="l"/>
                <a:tab pos="3656013" algn="l"/>
                <a:tab pos="4113213" algn="l"/>
                <a:tab pos="4570413" algn="l"/>
                <a:tab pos="5027613" algn="l"/>
                <a:tab pos="5484813" algn="l"/>
                <a:tab pos="5942013" algn="l"/>
                <a:tab pos="6399213" algn="l"/>
                <a:tab pos="6856413" algn="l"/>
                <a:tab pos="7313613" algn="l"/>
                <a:tab pos="7770813" algn="l"/>
                <a:tab pos="8228013" algn="l"/>
                <a:tab pos="8685213" algn="l"/>
                <a:tab pos="9142413" algn="l"/>
              </a:tabLst>
              <a:defRPr/>
            </a:pP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Tako</a:t>
            </a:r>
            <a:r>
              <a:rPr lang="vi-VN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đ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HPV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vakcina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izaziva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bolji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imuni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odgovor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kod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dece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pretinejdžerskom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periodu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nego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kod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starijih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tinejdžera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mladih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žen</a:t>
            </a:r>
            <a:r>
              <a:rPr lang="ru-RU" sz="24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Char char="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17500" indent="-317500">
              <a:spcBef>
                <a:spcPts val="700"/>
              </a:spcBef>
              <a:buClr>
                <a:srgbClr val="DD8047"/>
              </a:buClr>
              <a:buSzPct val="60000"/>
              <a:buFont typeface="Wingdings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n-US" sz="2800" dirty="0">
              <a:solidFill>
                <a:srgbClr val="000000"/>
              </a:solidFill>
              <a:latin typeface="Tw Cen MT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610989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1"/>
          <p:cNvSpPr txBox="1">
            <a:spLocks noChangeArrowheads="1"/>
          </p:cNvSpPr>
          <p:nvPr/>
        </p:nvSpPr>
        <p:spPr bwMode="auto">
          <a:xfrm>
            <a:off x="457200" y="449263"/>
            <a:ext cx="8229600" cy="9652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marL="2057400" indent="-225425">
              <a:tabLst>
                <a:tab pos="2057400" algn="l"/>
                <a:tab pos="2514600" algn="l"/>
                <a:tab pos="2971800" algn="l"/>
                <a:tab pos="3429000" algn="l"/>
                <a:tab pos="3886200" algn="l"/>
                <a:tab pos="4343400" algn="l"/>
                <a:tab pos="4800600" algn="l"/>
                <a:tab pos="5257800" algn="l"/>
                <a:tab pos="5715000" algn="l"/>
                <a:tab pos="6172200" algn="l"/>
                <a:tab pos="6629400" algn="l"/>
                <a:tab pos="7086600" algn="l"/>
                <a:tab pos="7543800" algn="l"/>
                <a:tab pos="8001000" algn="l"/>
                <a:tab pos="8458200" algn="l"/>
                <a:tab pos="8915400" algn="l"/>
                <a:tab pos="9372600" algn="l"/>
                <a:tab pos="9829800" algn="l"/>
                <a:tab pos="10287000" algn="l"/>
                <a:tab pos="10744200" algn="l"/>
                <a:tab pos="11201400" algn="l"/>
              </a:tabLst>
            </a:pPr>
            <a:r>
              <a:rPr lang="en-US" sz="40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Vakcinacija</a:t>
            </a:r>
            <a:endParaRPr lang="ru-RU" sz="40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8435" name="Text Box 2"/>
          <p:cNvSpPr txBox="1">
            <a:spLocks noChangeArrowheads="1"/>
          </p:cNvSpPr>
          <p:nvPr/>
        </p:nvSpPr>
        <p:spPr bwMode="auto">
          <a:xfrm>
            <a:off x="381000" y="1752600"/>
            <a:ext cx="8458200" cy="4572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15913" indent="-315913">
              <a:spcBef>
                <a:spcPts val="850"/>
              </a:spcBef>
              <a:buFont typeface="Times New Roman" pitchFamily="16" charset="0"/>
              <a:buChar char="•"/>
              <a:tabLst>
                <a:tab pos="315913" algn="l"/>
                <a:tab pos="773113" algn="l"/>
                <a:tab pos="1230313" algn="l"/>
                <a:tab pos="1687513" algn="l"/>
                <a:tab pos="2144713" algn="l"/>
                <a:tab pos="2601913" algn="l"/>
                <a:tab pos="3059113" algn="l"/>
                <a:tab pos="3516313" algn="l"/>
                <a:tab pos="3973513" algn="l"/>
                <a:tab pos="4430713" algn="l"/>
                <a:tab pos="4887913" algn="l"/>
                <a:tab pos="5345113" algn="l"/>
                <a:tab pos="5802313" algn="l"/>
                <a:tab pos="6259513" algn="l"/>
                <a:tab pos="6716713" algn="l"/>
                <a:tab pos="7173913" algn="l"/>
                <a:tab pos="7631113" algn="l"/>
                <a:tab pos="8088313" algn="l"/>
                <a:tab pos="8545513" algn="l"/>
                <a:tab pos="9002713" algn="l"/>
                <a:tab pos="9459913" algn="l"/>
              </a:tabLst>
            </a:pP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HPV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2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i HPV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vakcine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se prioritetno preporučuju za vakcinaciju devojčica uzrasta </a:t>
            </a:r>
            <a:r>
              <a:rPr lang="en-US" sz="28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9-13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godina, kao i za vakcinaciju žena uzrasta </a:t>
            </a:r>
            <a:r>
              <a:rPr lang="en-US" sz="28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14 – 25 (26</a:t>
            </a:r>
            <a:r>
              <a:rPr lang="en-US" sz="28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)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godina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sr-Cyrl-RS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15913" indent="-315913">
              <a:spcBef>
                <a:spcPts val="850"/>
              </a:spcBef>
              <a:tabLst>
                <a:tab pos="315913" algn="l"/>
                <a:tab pos="773113" algn="l"/>
                <a:tab pos="1230313" algn="l"/>
                <a:tab pos="1687513" algn="l"/>
                <a:tab pos="2144713" algn="l"/>
                <a:tab pos="2601913" algn="l"/>
                <a:tab pos="3059113" algn="l"/>
                <a:tab pos="3516313" algn="l"/>
                <a:tab pos="3973513" algn="l"/>
                <a:tab pos="4430713" algn="l"/>
                <a:tab pos="4887913" algn="l"/>
                <a:tab pos="5345113" algn="l"/>
                <a:tab pos="5802313" algn="l"/>
                <a:tab pos="6259513" algn="l"/>
                <a:tab pos="6716713" algn="l"/>
                <a:tab pos="7173913" algn="l"/>
                <a:tab pos="7631113" algn="l"/>
                <a:tab pos="8088313" algn="l"/>
                <a:tab pos="8545513" algn="l"/>
                <a:tab pos="9002713" algn="l"/>
                <a:tab pos="9459913" algn="l"/>
              </a:tabLst>
            </a:pPr>
            <a:r>
              <a:rPr lang="en-GB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GB" sz="28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315913" indent="-315913">
              <a:spcBef>
                <a:spcPts val="850"/>
              </a:spcBef>
              <a:buFont typeface="Times New Roman" pitchFamily="16" charset="0"/>
              <a:buChar char="•"/>
              <a:tabLst>
                <a:tab pos="315913" algn="l"/>
                <a:tab pos="773113" algn="l"/>
                <a:tab pos="1230313" algn="l"/>
                <a:tab pos="1687513" algn="l"/>
                <a:tab pos="2144713" algn="l"/>
                <a:tab pos="2601913" algn="l"/>
                <a:tab pos="3059113" algn="l"/>
                <a:tab pos="3516313" algn="l"/>
                <a:tab pos="3973513" algn="l"/>
                <a:tab pos="4430713" algn="l"/>
                <a:tab pos="4887913" algn="l"/>
                <a:tab pos="5345113" algn="l"/>
                <a:tab pos="5802313" algn="l"/>
                <a:tab pos="6259513" algn="l"/>
                <a:tab pos="6716713" algn="l"/>
                <a:tab pos="7173913" algn="l"/>
                <a:tab pos="7631113" algn="l"/>
                <a:tab pos="8088313" algn="l"/>
                <a:tab pos="8545513" algn="l"/>
                <a:tab pos="9002713" algn="l"/>
                <a:tab pos="9459913" algn="l"/>
              </a:tabLst>
            </a:pP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HPV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4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vakcina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se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tako</a:t>
            </a:r>
            <a:r>
              <a:rPr lang="vi-VN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đ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e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preporučuje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za</a:t>
            </a:r>
            <a:r>
              <a:rPr lang="en-GB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vakcinaciju muškaraca uzrasta  </a:t>
            </a:r>
            <a:r>
              <a:rPr lang="en-US" sz="280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9-26 </a:t>
            </a:r>
            <a:r>
              <a:rPr lang="en-US" sz="28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godina</a:t>
            </a:r>
            <a:r>
              <a:rPr lang="en-US" sz="340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en-US" sz="3400" dirty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74625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smtClean="0">
                <a:latin typeface="Calibri" pitchFamily="34" charset="0"/>
                <a:cs typeface="Calibri" pitchFamily="34" charset="0"/>
              </a:rPr>
              <a:t>Predvi</a:t>
            </a:r>
            <a:r>
              <a:rPr lang="vi-VN" sz="2400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citološki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pregled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cervikalnog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brisa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Papanikolau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test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)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kao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metod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skrininga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ovog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malignoma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smtClean="0">
                <a:latin typeface="Calibri" pitchFamily="34" charset="0"/>
                <a:cs typeface="Calibri" pitchFamily="34" charset="0"/>
              </a:rPr>
              <a:t>Organizovanim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skriningom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treba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budu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obuhvaćene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starosti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25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do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65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godina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života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.</a:t>
            </a:r>
            <a:endParaRPr lang="ru-RU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400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dva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negativna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citološka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testa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razmaku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6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meseci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dalji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skrining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pregledi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izvode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se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intervalu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tri</a:t>
            </a:r>
            <a:r>
              <a:rPr lang="ru-RU" sz="24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mtClean="0">
                <a:latin typeface="Calibri" pitchFamily="34" charset="0"/>
                <a:cs typeface="Calibri" pitchFamily="34" charset="0"/>
              </a:rPr>
              <a:t>godine</a:t>
            </a:r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pPr algn="ctr"/>
            <a:r>
              <a:rPr lang="en-US" sz="3600" smtClean="0"/>
              <a:t>Nacionalni</a:t>
            </a:r>
            <a:r>
              <a:rPr lang="ru-RU" sz="3600" smtClean="0"/>
              <a:t> </a:t>
            </a:r>
            <a:r>
              <a:rPr lang="en-US" sz="3600" smtClean="0"/>
              <a:t>program</a:t>
            </a:r>
            <a:r>
              <a:rPr lang="ru-RU" sz="3600" smtClean="0"/>
              <a:t> </a:t>
            </a:r>
            <a:r>
              <a:rPr lang="en-US" sz="3600" smtClean="0"/>
              <a:t>za</a:t>
            </a:r>
            <a:r>
              <a:rPr lang="ru-RU" sz="3600" smtClean="0"/>
              <a:t> </a:t>
            </a:r>
            <a:r>
              <a:rPr lang="en-US" sz="3600" smtClean="0"/>
              <a:t>prevenciju</a:t>
            </a:r>
            <a:r>
              <a:rPr lang="ru-RU" sz="3600" smtClean="0"/>
              <a:t> </a:t>
            </a:r>
            <a:r>
              <a:rPr lang="en-US" sz="3600" smtClean="0"/>
              <a:t>raka</a:t>
            </a:r>
            <a:r>
              <a:rPr lang="ru-RU" sz="3600" smtClean="0"/>
              <a:t> </a:t>
            </a:r>
            <a:r>
              <a:rPr lang="en-US" sz="3600" smtClean="0"/>
              <a:t>grlića</a:t>
            </a:r>
            <a:r>
              <a:rPr lang="ru-RU" sz="3600" smtClean="0"/>
              <a:t> </a:t>
            </a:r>
            <a:r>
              <a:rPr lang="en-US" sz="3600" smtClean="0"/>
              <a:t>materice</a:t>
            </a:r>
            <a:endParaRPr lang="en-US" sz="3600" dirty="0"/>
          </a:p>
        </p:txBody>
      </p:sp>
      <p:pic>
        <p:nvPicPr>
          <p:cNvPr id="69634" name="Picture 2" descr="Резултат слика за Национални програм за превенцију рака грлића материц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0" y="3962400"/>
            <a:ext cx="5438775" cy="2619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91363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1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Redovne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ginekološke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preglede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treba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započeti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prve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početka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seksualne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aktivnosti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najkasnije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starosti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21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2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seksualno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aktivne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mla</a:t>
            </a:r>
            <a:r>
              <a:rPr lang="vi-VN" smtClean="0">
                <a:latin typeface="Calibri" pitchFamily="34" charset="0"/>
                <a:cs typeface="Calibri" pitchFamily="34" charset="0"/>
              </a:rPr>
              <a:t>đ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30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kao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za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iz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grupe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povišenog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rizika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predlaže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uzimanje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citološkog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brisa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jednom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godišnje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 smtClean="0">
                <a:latin typeface="Calibri" pitchFamily="34" charset="0"/>
                <a:cs typeface="Calibri" pitchFamily="34" charset="0"/>
              </a:rPr>
              <a:t>3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Posle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65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pod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uslovom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je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žena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redovno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dolazila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preglede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da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su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nalazi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bili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normalni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citološki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bris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može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se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raditi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na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tri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mtClean="0">
                <a:latin typeface="Calibri" pitchFamily="34" charset="0"/>
                <a:cs typeface="Calibri" pitchFamily="34" charset="0"/>
              </a:rPr>
              <a:t>godine</a:t>
            </a:r>
            <a:r>
              <a:rPr lang="ru-RU" smtClean="0">
                <a:latin typeface="Calibri" pitchFamily="34" charset="0"/>
                <a:cs typeface="Calibri" pitchFamily="34" charset="0"/>
              </a:rPr>
              <a:t>.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76400"/>
          </a:xfrm>
        </p:spPr>
        <p:txBody>
          <a:bodyPr>
            <a:normAutofit/>
          </a:bodyPr>
          <a:lstStyle/>
          <a:p>
            <a:pPr algn="ctr"/>
            <a:r>
              <a:rPr lang="en-US" sz="3200" smtClean="0"/>
              <a:t>Nacionalni</a:t>
            </a:r>
            <a:r>
              <a:rPr lang="ru-RU" sz="3200" smtClean="0"/>
              <a:t> </a:t>
            </a:r>
            <a:r>
              <a:rPr lang="en-US" sz="3200" smtClean="0"/>
              <a:t>vodič</a:t>
            </a:r>
            <a:r>
              <a:rPr lang="ru-RU" sz="3200" smtClean="0"/>
              <a:t> </a:t>
            </a:r>
            <a:r>
              <a:rPr lang="en-US" sz="3200" smtClean="0"/>
              <a:t>za</a:t>
            </a:r>
            <a:r>
              <a:rPr lang="ru-RU" sz="3200" smtClean="0"/>
              <a:t> </a:t>
            </a:r>
            <a:r>
              <a:rPr lang="en-US" sz="3200" smtClean="0"/>
              <a:t>dijagnostikovanje</a:t>
            </a:r>
            <a:r>
              <a:rPr lang="ru-RU" sz="3200" smtClean="0"/>
              <a:t> </a:t>
            </a:r>
            <a:r>
              <a:rPr lang="en-US" sz="3200" smtClean="0"/>
              <a:t>raka</a:t>
            </a:r>
            <a:r>
              <a:rPr lang="ru-RU" sz="3200" smtClean="0"/>
              <a:t> </a:t>
            </a:r>
            <a:r>
              <a:rPr lang="en-US" sz="3200" smtClean="0"/>
              <a:t>grlića</a:t>
            </a:r>
            <a:r>
              <a:rPr lang="ru-RU" sz="3200" smtClean="0"/>
              <a:t> </a:t>
            </a:r>
            <a:r>
              <a:rPr lang="en-US" sz="3200" smtClean="0"/>
              <a:t>materice</a:t>
            </a:r>
            <a:r>
              <a:rPr lang="ru-RU" sz="3200" smtClean="0"/>
              <a:t> 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0486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0114" name="Picture 2" descr="Резултат слика за национална неделја превенције за грлића материц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828800"/>
            <a:ext cx="7010400" cy="381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2439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Епидемиолошка</a:t>
            </a:r>
            <a:r>
              <a:rPr lang="sr-Latn-RS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sz="3600" dirty="0" smtClean="0">
                <a:latin typeface="Times New Roman" pitchFamily="18" charset="0"/>
                <a:cs typeface="Times New Roman" pitchFamily="18" charset="0"/>
              </a:rPr>
              <a:t>транзиција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/>
          <a:lstStyle/>
          <a:p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Померање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морталитету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морбидитету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од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огромног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учешћа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заразних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болести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стално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растућег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учешћа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хроничних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незаразних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дегенеративних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обољења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названо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dirty="0" smtClean="0">
                <a:latin typeface="Times New Roman" pitchFamily="18" charset="0"/>
                <a:cs typeface="Times New Roman" pitchFamily="18" charset="0"/>
              </a:rPr>
              <a:t>је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i="1" dirty="0" smtClean="0">
                <a:latin typeface="Times New Roman" pitchFamily="18" charset="0"/>
                <a:cs typeface="Times New Roman" pitchFamily="18" charset="0"/>
              </a:rPr>
              <a:t>епидемиолошка</a:t>
            </a:r>
            <a:r>
              <a:rPr lang="sr-Latn-RS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Cyrl-RS" b="1" i="1" dirty="0" smtClean="0">
                <a:latin typeface="Times New Roman" pitchFamily="18" charset="0"/>
                <a:cs typeface="Times New Roman" pitchFamily="18" charset="0"/>
              </a:rPr>
              <a:t>транзиција</a:t>
            </a:r>
            <a:r>
              <a:rPr lang="sr-Latn-RS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7485"/>
    </mc:Choice>
    <mc:Fallback xmlns="">
      <p:transition spd="slow" advTm="17485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54626" name="Picture 2" descr="Резултат слика за world cancer  breast da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685800"/>
            <a:ext cx="3352800" cy="2438400"/>
          </a:xfrm>
          <a:prstGeom prst="rect">
            <a:avLst/>
          </a:prstGeom>
          <a:noFill/>
        </p:spPr>
      </p:pic>
      <p:pic>
        <p:nvPicPr>
          <p:cNvPr id="154628" name="Picture 4" descr="Резултат слика за nacionalni dan borbe protiv raka dojk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762000"/>
            <a:ext cx="4107975" cy="2743200"/>
          </a:xfrm>
          <a:prstGeom prst="rect">
            <a:avLst/>
          </a:prstGeom>
          <a:noFill/>
        </p:spPr>
      </p:pic>
      <p:pic>
        <p:nvPicPr>
          <p:cNvPr id="154630" name="Picture 6" descr="Сродна слик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343400"/>
            <a:ext cx="3476625" cy="1532507"/>
          </a:xfrm>
          <a:prstGeom prst="rect">
            <a:avLst/>
          </a:prstGeom>
          <a:noFill/>
        </p:spPr>
      </p:pic>
      <p:sp>
        <p:nvSpPr>
          <p:cNvPr id="154632" name="AutoShape 8" descr="Резултат слика за mart mesec borbe protiv malignih bolest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54634" name="AutoShape 10" descr="Резултат слика за mart mesec borbe protiv malignih bolesti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pic>
        <p:nvPicPr>
          <p:cNvPr id="154636" name="Picture 12" descr="Резултат слика за mart mesec borbe protiv malignih bolest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3429000"/>
            <a:ext cx="3429000" cy="2590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2443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Citološki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bris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grlića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materice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Pap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a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test</a:t>
            </a:r>
            <a:r>
              <a:rPr lang="sr-Cyrl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 25-64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god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.)</a:t>
            </a:r>
            <a:endParaRPr lang="sr-Cyrl-RS" sz="28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Imunohemijski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test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na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okultno</a:t>
            </a:r>
            <a:r>
              <a:rPr lang="sr-Latn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krvarenje</a:t>
            </a:r>
            <a:r>
              <a:rPr lang="sr-Latn-R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u</a:t>
            </a:r>
            <a:r>
              <a:rPr lang="sr-Latn-R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stolici</a:t>
            </a:r>
            <a:r>
              <a:rPr lang="sr-Cyrl-R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sr-Latn-R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iFOB</a:t>
            </a:r>
            <a:r>
              <a:rPr lang="sr-Cyrl-R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test</a:t>
            </a:r>
            <a:r>
              <a:rPr lang="sr-Cyrl-RS" sz="280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(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muškarci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i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 50-74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god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)</a:t>
            </a:r>
            <a:endParaRPr lang="sr-Latn-RS" sz="28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Mamografija</a:t>
            </a:r>
            <a:r>
              <a:rPr lang="sr-Cyrl-RS" sz="2800" spc="-27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(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žene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 50-69 </a:t>
            </a:r>
            <a:r>
              <a:rPr lang="en-US" sz="2800" smtClean="0">
                <a:latin typeface="Calibri" pitchFamily="34" charset="0"/>
                <a:cs typeface="Calibri" pitchFamily="34" charset="0"/>
              </a:rPr>
              <a:t>god</a:t>
            </a:r>
            <a:r>
              <a:rPr lang="sr-Cyrl-RS" sz="2800" smtClean="0">
                <a:latin typeface="Calibri" pitchFamily="34" charset="0"/>
                <a:cs typeface="Calibri" pitchFamily="34" charset="0"/>
              </a:rPr>
              <a:t>.)</a:t>
            </a:r>
            <a:endParaRPr lang="sr-Latn-RS" sz="2800" spc="-27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spc="-27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smtClean="0">
                <a:latin typeface="Calibri" pitchFamily="34" charset="0"/>
                <a:cs typeface="Calibri" pitchFamily="34" charset="0"/>
              </a:rPr>
              <a:t>N</a:t>
            </a:r>
            <a:r>
              <a:rPr lang="sr-Latn-CS" sz="3600" smtClean="0">
                <a:latin typeface="Calibri" pitchFamily="34" charset="0"/>
                <a:cs typeface="Calibri" pitchFamily="34" charset="0"/>
              </a:rPr>
              <a:t>acionalni programi organizovanog </a:t>
            </a:r>
            <a:r>
              <a:rPr lang="sr-Cyrl-RS" sz="360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sr-Cyrl-RS" sz="36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sr-Cyrl-RS" sz="3600" dirty="0" smtClean="0">
                <a:latin typeface="Calibri" pitchFamily="34" charset="0"/>
                <a:cs typeface="Calibri" pitchFamily="34" charset="0"/>
              </a:rPr>
            </a:br>
            <a:r>
              <a:rPr lang="sr-Cyrl-RS" sz="3600" smtClean="0">
                <a:latin typeface="Calibri" pitchFamily="34" charset="0"/>
                <a:cs typeface="Calibri" pitchFamily="34" charset="0"/>
              </a:rPr>
              <a:t>                           </a:t>
            </a:r>
            <a:r>
              <a:rPr lang="sr-Latn-CS" sz="3600" smtClean="0">
                <a:latin typeface="Calibri" pitchFamily="34" charset="0"/>
                <a:cs typeface="Calibri" pitchFamily="34" charset="0"/>
              </a:rPr>
              <a:t>skrininga </a:t>
            </a:r>
            <a:endParaRPr lang="en-US" sz="3600" dirty="0"/>
          </a:p>
        </p:txBody>
      </p:sp>
      <p:pic>
        <p:nvPicPr>
          <p:cNvPr id="4" name="Picture 3" descr="Резултат слика за национални програми организованог скрининг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077072"/>
            <a:ext cx="684076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9398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Times New Roman" pitchFamily="18" charset="0"/>
                <a:cs typeface="Times New Roman" pitchFamily="18" charset="0"/>
              </a:rPr>
              <a:t>Dijabetes</a:t>
            </a:r>
            <a:endParaRPr lang="sr-Cyrl-RS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10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710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700213"/>
            <a:ext cx="7689850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7281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720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720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404813"/>
            <a:ext cx="8893175" cy="5027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20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275" y="6486525"/>
            <a:ext cx="37528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1586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73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7306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692150"/>
            <a:ext cx="6167438" cy="5691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30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8" y="6418263"/>
            <a:ext cx="37528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487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740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740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403225"/>
            <a:ext cx="6840538" cy="590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0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6418263"/>
            <a:ext cx="37528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0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75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751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33375"/>
            <a:ext cx="6264275" cy="575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510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6237288"/>
            <a:ext cx="37528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842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sp>
        <p:nvSpPr>
          <p:cNvPr id="176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sr-Cyrl-RS" smtClean="0"/>
          </a:p>
        </p:txBody>
      </p:sp>
      <p:pic>
        <p:nvPicPr>
          <p:cNvPr id="17613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74613"/>
            <a:ext cx="6464300" cy="6335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613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6440488"/>
            <a:ext cx="3752850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0211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&amp;Rcy;&amp;iecy;&amp;zcy;&amp;ucy;&amp;lcy;&amp;tcy;&amp;acy;&amp;tcy; &amp;scy;&amp;lcy;&amp;icy;&amp;kcy;&amp;acy; &amp;zcy;&amp;acy; worldwide projections of diabet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33400"/>
            <a:ext cx="8382000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08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sr-Cyrl-RS" sz="3600" dirty="0" smtClean="0"/>
              <a:t/>
            </a:r>
            <a:br>
              <a:rPr lang="sr-Cyrl-RS" sz="3600" dirty="0" smtClean="0"/>
            </a:br>
            <a:r>
              <a:rPr lang="en-GB" sz="3600" dirty="0" smtClean="0"/>
              <a:t>Projected global deaths for selected causes, 2004–2030</a:t>
            </a:r>
            <a:r>
              <a:rPr lang="sr-Latn-R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sr-Latn-R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Procene su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sr-Cyrl-R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do 2030.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do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do porasta smrtnosti od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kardiovaskularnih,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malignih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hroni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č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nih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respiratornih bolesti i dijabetesa, a da 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e najve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ć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 broj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umrlih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biti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iz</a:t>
            </a:r>
            <a:r>
              <a:rPr lang="sr-Latn-RS" sz="23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nerazvijenih </a:t>
            </a:r>
            <a:r>
              <a:rPr lang="en-US" sz="2300" dirty="0">
                <a:latin typeface="Times New Roman" pitchFamily="18" charset="0"/>
                <a:cs typeface="Times New Roman" pitchFamily="18" charset="0"/>
              </a:rPr>
              <a:t>i zemalja u razvoju (WHO, </a:t>
            </a:r>
            <a:r>
              <a:rPr lang="en-US" sz="2300" dirty="0" smtClean="0">
                <a:latin typeface="Times New Roman" pitchFamily="18" charset="0"/>
                <a:cs typeface="Times New Roman" pitchFamily="18" charset="0"/>
              </a:rPr>
              <a:t>2014). </a:t>
            </a:r>
            <a:r>
              <a:rPr lang="en-US" sz="3200" dirty="0"/>
              <a:t/>
            </a:r>
            <a:br>
              <a:rPr lang="en-US" sz="3200" dirty="0"/>
            </a:br>
            <a:endParaRPr lang="en-GB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E321AE6-EEDB-4183-8BE2-F6AD8AB19D83}" type="slidenum">
              <a:rPr lang="en-GB" smtClean="0">
                <a:solidFill>
                  <a:prstClr val="black"/>
                </a:solidFill>
              </a:rPr>
              <a:pPr eaLnBrk="1" hangingPunct="1"/>
              <a:t>99</a:t>
            </a:fld>
            <a:endParaRPr lang="en-GB" smtClean="0">
              <a:solidFill>
                <a:prstClr val="black"/>
              </a:solidFill>
            </a:endParaRPr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90249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983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9|1.3|3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BLUDIAGS">
  <a:themeElements>
    <a:clrScheme name="">
      <a:dk1>
        <a:srgbClr val="081D58"/>
      </a:dk1>
      <a:lt1>
        <a:srgbClr val="FFFFFF"/>
      </a:lt1>
      <a:dk2>
        <a:srgbClr val="3365FB"/>
      </a:dk2>
      <a:lt2>
        <a:srgbClr val="FAFD00"/>
      </a:lt2>
      <a:accent1>
        <a:srgbClr val="F57B49"/>
      </a:accent1>
      <a:accent2>
        <a:srgbClr val="F95AB7"/>
      </a:accent2>
      <a:accent3>
        <a:srgbClr val="ADB8FD"/>
      </a:accent3>
      <a:accent4>
        <a:srgbClr val="DADADA"/>
      </a:accent4>
      <a:accent5>
        <a:srgbClr val="F9BFB1"/>
      </a:accent5>
      <a:accent6>
        <a:srgbClr val="E251A6"/>
      </a:accent6>
      <a:hlink>
        <a:srgbClr val="FC0128"/>
      </a:hlink>
      <a:folHlink>
        <a:srgbClr val="618FFD"/>
      </a:folHlink>
    </a:clrScheme>
    <a:fontScheme name="BLUDIAGS.PPT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UDIAGS.PPT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DIAGS.PP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DIAGS.PPT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DIAGS.PPT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DIAGS.PPT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DIAGS.PPT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DIAGS.PPT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1743</TotalTime>
  <Words>4645</Words>
  <Application>Microsoft Office PowerPoint</Application>
  <PresentationFormat>On-screen Show (4:3)</PresentationFormat>
  <Paragraphs>390</Paragraphs>
  <Slides>100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100</vt:i4>
      </vt:variant>
    </vt:vector>
  </HeadingPairs>
  <TitlesOfParts>
    <vt:vector size="107" baseType="lpstr">
      <vt:lpstr>Flow</vt:lpstr>
      <vt:lpstr>1_BLUDIAGS</vt:lpstr>
      <vt:lpstr>Office Theme</vt:lpstr>
      <vt:lpstr>Concourse</vt:lpstr>
      <vt:lpstr>3_Office Theme</vt:lpstr>
      <vt:lpstr>Aspect</vt:lpstr>
      <vt:lpstr>4_Office Theme</vt:lpstr>
      <vt:lpstr>Социјалне болести</vt:lpstr>
      <vt:lpstr>PowerPoint Presentation</vt:lpstr>
      <vt:lpstr>  </vt:lpstr>
      <vt:lpstr>Епидемиолошка транзиција</vt:lpstr>
      <vt:lpstr>PowerPoint Presentation</vt:lpstr>
      <vt:lpstr>PowerPoint Presentation</vt:lpstr>
      <vt:lpstr>PowerPoint Presentation</vt:lpstr>
      <vt:lpstr>PowerPoint Presentation</vt:lpstr>
      <vt:lpstr>Епидемиолошка транзиција</vt:lpstr>
      <vt:lpstr>Епидемиолошка транзиција</vt:lpstr>
      <vt:lpstr>PowerPoint Presentation</vt:lpstr>
      <vt:lpstr>PowerPoint Presentation</vt:lpstr>
      <vt:lpstr>Епидемиолошка транзиција</vt:lpstr>
      <vt:lpstr>Социјалне болести</vt:lpstr>
      <vt:lpstr>Социјалне болести</vt:lpstr>
      <vt:lpstr>Социјалне болести Критеријуми за процену</vt:lpstr>
      <vt:lpstr>Социјалне болести Критеријуми за процену</vt:lpstr>
      <vt:lpstr>Социјалне болести</vt:lpstr>
      <vt:lpstr>Deaths by regions</vt:lpstr>
      <vt:lpstr>PowerPoint Presentation</vt:lpstr>
      <vt:lpstr>Globally, the total burden of disability increased by 52% between 1990 and 2017. » The burden of disability is driven mainly by non-communicable diseases, which caused 80% of disability in 2017. </vt:lpstr>
      <vt:lpstr>Социјалне болести Превенција</vt:lpstr>
      <vt:lpstr>Социјалне болести Превенција</vt:lpstr>
      <vt:lpstr>Социјалне болести Превенција</vt:lpstr>
      <vt:lpstr>Социјалне болести Интервенција</vt:lpstr>
      <vt:lpstr>Социјалне болести Интервенција</vt:lpstr>
      <vt:lpstr>Социјалне болести Интервенција</vt:lpstr>
      <vt:lpstr>Социјалне болести Интервенција</vt:lpstr>
      <vt:lpstr>PowerPoint Presentation</vt:lpstr>
      <vt:lpstr>Deaths by regions</vt:lpstr>
      <vt:lpstr>Global causes of disability-adjusted life years (DALYs) </vt:lpstr>
      <vt:lpstr>Global causes of disability-adjusted life years (DALYs) </vt:lpstr>
      <vt:lpstr>Global causes of disability-adjusted life years (DALYs) </vt:lpstr>
      <vt:lpstr>Global causes of disability-adjusted life years (DALYs) </vt:lpstr>
      <vt:lpstr>Global causes of disability-adjusted life years (DALYs) </vt:lpstr>
      <vt:lpstr>Global causes of disability-adjusted life years (DALYs)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Kardiovaskularne bolesti</vt:lpstr>
      <vt:lpstr>PowerPoint Presentation</vt:lpstr>
      <vt:lpstr>PowerPoint Presentation</vt:lpstr>
      <vt:lpstr>PowerPoint Presentation</vt:lpstr>
      <vt:lpstr>PowerPoint Presentation</vt:lpstr>
      <vt:lpstr>Мaligne bolesti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 Maligni tumori pluća i bronhija</vt:lpstr>
      <vt:lpstr>           Faktori rizika</vt:lpstr>
      <vt:lpstr>         </vt:lpstr>
      <vt:lpstr>PowerPoint Presentation</vt:lpstr>
      <vt:lpstr>         Faktori rizika</vt:lpstr>
      <vt:lpstr>         Faktori rizika</vt:lpstr>
      <vt:lpstr>PowerPoint Presentation</vt:lpstr>
      <vt:lpstr>        Karcinom dojke </vt:lpstr>
      <vt:lpstr>Nepromenljivi faktori rizika</vt:lpstr>
      <vt:lpstr>Promenljivi faktori rizika</vt:lpstr>
      <vt:lpstr>  Nacionalni program ranog otkrivanja karcinoma dojke</vt:lpstr>
      <vt:lpstr>    Kolorektalni karcinom</vt:lpstr>
      <vt:lpstr>Nepromenljivi faktori rizika</vt:lpstr>
      <vt:lpstr>Promenljivi faktori rizika</vt:lpstr>
      <vt:lpstr>Promenljivi faktori rizika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Nacionalni program ranog otkrivanja raka debelog creva</vt:lpstr>
      <vt:lpstr>       Karcinom grlića materice</vt:lpstr>
      <vt:lpstr>     Faktori rizika</vt:lpstr>
      <vt:lpstr>        Doprinoseći faktoi</vt:lpstr>
      <vt:lpstr>Povišen rizik za nastanak raka grlića materice</vt:lpstr>
      <vt:lpstr>PowerPoint Presentation</vt:lpstr>
      <vt:lpstr>PowerPoint Presentation</vt:lpstr>
      <vt:lpstr>PowerPoint Presentation</vt:lpstr>
      <vt:lpstr>Nacionalni program za prevenciju raka grlića materice</vt:lpstr>
      <vt:lpstr>Nacionalni vodič za dijagnostikovanje raka grlića materice </vt:lpstr>
      <vt:lpstr>PowerPoint Presentation</vt:lpstr>
      <vt:lpstr>PowerPoint Presentation</vt:lpstr>
      <vt:lpstr>Nacionalni programi organizovanog                                skrininga </vt:lpstr>
      <vt:lpstr>Dijabetes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Projected global deaths for selected causes, 2004–2030 Procene su da će do 2030. doći do porasta smrtnosti od kardiovaskularnih, malignih, hroničnih respiratornih bolesti i dijabetesa, a da će najveći broj umrlih biti iz nerazvijenih i zemalja u razvoju (WHO, 2014). 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Korisnik</dc:creator>
  <cp:lastModifiedBy>Ceca</cp:lastModifiedBy>
  <cp:revision>143</cp:revision>
  <dcterms:created xsi:type="dcterms:W3CDTF">2015-03-23T10:24:21Z</dcterms:created>
  <dcterms:modified xsi:type="dcterms:W3CDTF">2022-09-01T11:54:37Z</dcterms:modified>
</cp:coreProperties>
</file>